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2"/>
  </p:notesMasterIdLst>
  <p:handoutMasterIdLst>
    <p:handoutMasterId r:id="rId23"/>
  </p:handoutMasterIdLst>
  <p:sldIdLst>
    <p:sldId id="256" r:id="rId2"/>
    <p:sldId id="332" r:id="rId3"/>
    <p:sldId id="331" r:id="rId4"/>
    <p:sldId id="333" r:id="rId5"/>
    <p:sldId id="334" r:id="rId6"/>
    <p:sldId id="335" r:id="rId7"/>
    <p:sldId id="271" r:id="rId8"/>
    <p:sldId id="315" r:id="rId9"/>
    <p:sldId id="316" r:id="rId10"/>
    <p:sldId id="317" r:id="rId11"/>
    <p:sldId id="274" r:id="rId12"/>
    <p:sldId id="275" r:id="rId13"/>
    <p:sldId id="276" r:id="rId14"/>
    <p:sldId id="285" r:id="rId15"/>
    <p:sldId id="339" r:id="rId16"/>
    <p:sldId id="336" r:id="rId17"/>
    <p:sldId id="337" r:id="rId18"/>
    <p:sldId id="338" r:id="rId19"/>
    <p:sldId id="318" r:id="rId20"/>
    <p:sldId id="278" r:id="rId21"/>
  </p:sldIdLst>
  <p:sldSz cx="9906000" cy="6858000" type="A4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92C1"/>
    <a:srgbClr val="BCDDEE"/>
    <a:srgbClr val="42809E"/>
    <a:srgbClr val="FA4006"/>
    <a:srgbClr val="B1A11E"/>
    <a:srgbClr val="CE1DD5"/>
    <a:srgbClr val="5B97B7"/>
    <a:srgbClr val="6E8DB4"/>
    <a:srgbClr val="33CCCC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1" autoAdjust="0"/>
    <p:restoredTop sz="92283" autoAdjust="0"/>
  </p:normalViewPr>
  <p:slideViewPr>
    <p:cSldViewPr>
      <p:cViewPr varScale="1">
        <p:scale>
          <a:sx n="117" d="100"/>
          <a:sy n="117" d="100"/>
        </p:scale>
        <p:origin x="-720" y="-10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2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435" y="1"/>
            <a:ext cx="2911451" cy="440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71" tIns="0" rIns="19371" bIns="0" numCol="1" anchor="t" anchorCtr="0" compatLnSpc="1">
            <a:prstTxWarp prst="textNoShape">
              <a:avLst/>
            </a:prstTxWarp>
          </a:bodyPr>
          <a:lstStyle>
            <a:lvl1pPr defTabSz="774758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4965" y="1"/>
            <a:ext cx="2914668" cy="440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71" tIns="0" rIns="19371" bIns="0" numCol="1" anchor="t" anchorCtr="0" compatLnSpc="1">
            <a:prstTxWarp prst="textNoShape">
              <a:avLst/>
            </a:prstTxWarp>
          </a:bodyPr>
          <a:lstStyle>
            <a:lvl1pPr algn="r" defTabSz="774758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6435" y="9373913"/>
            <a:ext cx="2911451" cy="5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71" tIns="0" rIns="19371" bIns="0" numCol="1" anchor="b" anchorCtr="0" compatLnSpc="1">
            <a:prstTxWarp prst="textNoShape">
              <a:avLst/>
            </a:prstTxWarp>
          </a:bodyPr>
          <a:lstStyle>
            <a:lvl1pPr defTabSz="774758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4965" y="9373913"/>
            <a:ext cx="2914668" cy="5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71" tIns="0" rIns="19371" bIns="0" numCol="1" anchor="b" anchorCtr="0" compatLnSpc="1">
            <a:prstTxWarp prst="textNoShape">
              <a:avLst/>
            </a:prstTxWarp>
          </a:bodyPr>
          <a:lstStyle>
            <a:lvl1pPr algn="r" defTabSz="774758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fld id="{196E797B-2F96-4AC8-89F2-FBEC7A1E31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4413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435" y="1"/>
            <a:ext cx="2911451" cy="440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71" tIns="0" rIns="19371" bIns="0" numCol="1" anchor="t" anchorCtr="0" compatLnSpc="1">
            <a:prstTxWarp prst="textNoShape">
              <a:avLst/>
            </a:prstTxWarp>
          </a:bodyPr>
          <a:lstStyle>
            <a:lvl1pPr defTabSz="774758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4965" y="1"/>
            <a:ext cx="2914668" cy="440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71" tIns="0" rIns="19371" bIns="0" numCol="1" anchor="t" anchorCtr="0" compatLnSpc="1">
            <a:prstTxWarp prst="textNoShape">
              <a:avLst/>
            </a:prstTxWarp>
          </a:bodyPr>
          <a:lstStyle>
            <a:lvl1pPr algn="r" defTabSz="774758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435" y="9373913"/>
            <a:ext cx="2911451" cy="5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71" tIns="0" rIns="19371" bIns="0" numCol="1" anchor="b" anchorCtr="0" compatLnSpc="1">
            <a:prstTxWarp prst="textNoShape">
              <a:avLst/>
            </a:prstTxWarp>
          </a:bodyPr>
          <a:lstStyle>
            <a:lvl1pPr defTabSz="774758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4965" y="9373913"/>
            <a:ext cx="2914668" cy="5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71" tIns="0" rIns="19371" bIns="0" numCol="1" anchor="b" anchorCtr="0" compatLnSpc="1">
            <a:prstTxWarp prst="textNoShape">
              <a:avLst/>
            </a:prstTxWarp>
          </a:bodyPr>
          <a:lstStyle>
            <a:lvl1pPr algn="r" defTabSz="774758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fld id="{9BEDFCE2-9C1F-432A-A9DA-55483F5CCC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3997" y="4742229"/>
            <a:ext cx="4986463" cy="4413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31" tIns="46815" rIns="93631" bIns="468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F¸nfte Ebene</a:t>
            </a:r>
          </a:p>
        </p:txBody>
      </p:sp>
      <p:sp>
        <p:nvSpPr>
          <p:cNvPr id="10247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25488" y="779463"/>
            <a:ext cx="5348287" cy="37036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532765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EDFCE2-9C1F-432A-A9DA-55483F5CCCF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37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 dire </a:t>
            </a:r>
            <a:r>
              <a:rPr lang="en-US" dirty="0" err="1" smtClean="0"/>
              <a:t>anomalie</a:t>
            </a:r>
            <a:r>
              <a:rPr lang="en-US" dirty="0" smtClean="0"/>
              <a:t>: PECULIAR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EDFCE2-9C1F-432A-A9DA-55483F5CCCF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399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EDFCE2-9C1F-432A-A9DA-55483F5CCCF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54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EDFCE2-9C1F-432A-A9DA-55483F5CCCF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02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EDFCE2-9C1F-432A-A9DA-55483F5CCCF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02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EDFCE2-9C1F-432A-A9DA-55483F5CCCF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148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782638" y="36864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3200" b="1" cap="all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AT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1"/>
          </p:nvPr>
        </p:nvSpPr>
        <p:spPr>
          <a:xfrm>
            <a:off x="782638" y="2185200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Grafik 12" descr="Wolke-ppt-Foli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617296" cy="2158400"/>
          </a:xfrm>
          <a:prstGeom prst="rect">
            <a:avLst/>
          </a:prstGeom>
        </p:spPr>
      </p:pic>
      <p:pic>
        <p:nvPicPr>
          <p:cNvPr id="14" name="Grafik 13" descr="FTW_Logo_4C_Neu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32848" y="404664"/>
            <a:ext cx="1928664" cy="490107"/>
          </a:xfrm>
          <a:prstGeom prst="rect">
            <a:avLst/>
          </a:prstGeom>
        </p:spPr>
      </p:pic>
      <p:pic>
        <p:nvPicPr>
          <p:cNvPr id="9" name="Grafik 8" descr="Komet_5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833320" y="5733256"/>
            <a:ext cx="1720516" cy="8511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3192C1"/>
              </a:buClr>
              <a:buFontTx/>
              <a:buBlip>
                <a:blip r:embed="rId2"/>
              </a:buBlip>
              <a:defRPr/>
            </a:lvl1pPr>
            <a:lvl2pPr>
              <a:buClrTx/>
              <a:buSzPct val="100000"/>
              <a:defRPr/>
            </a:lvl2pPr>
            <a:lvl3pPr>
              <a:buClrTx/>
              <a:buSzPct val="100000"/>
              <a:buFont typeface="Wingdings" pitchFamily="2" charset="2"/>
              <a:buChar char="§"/>
              <a:defRPr sz="1600"/>
            </a:lvl3pPr>
            <a:lvl4pPr>
              <a:buClrTx/>
              <a:buFont typeface="Arial" pitchFamily="34" charset="0"/>
              <a:buChar char="•"/>
              <a:defRPr sz="1200" baseline="0"/>
            </a:lvl4pPr>
            <a:lvl5pPr>
              <a:buClr>
                <a:srgbClr val="3192C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7833320" y="6357938"/>
            <a:ext cx="2143125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- </a:t>
            </a:r>
            <a:fld id="{B6F99350-E9C3-4FD1-9037-2C6ADB47A97A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</a:t>
            </a:r>
            <a:r>
              <a:rPr lang="en-US" dirty="0"/>
              <a:t>-</a:t>
            </a:r>
          </a:p>
        </p:txBody>
      </p:sp>
      <p:pic>
        <p:nvPicPr>
          <p:cNvPr id="9" name="Grafik 8" descr="FTW_Logo_4C_Neu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32848" y="404664"/>
            <a:ext cx="1928664" cy="490107"/>
          </a:xfrm>
          <a:prstGeom prst="rect">
            <a:avLst/>
          </a:prstGeom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 dirty="0"/>
          </a:p>
        </p:txBody>
      </p:sp>
      <p:sp>
        <p:nvSpPr>
          <p:cNvPr id="5" name="Inhaltsplatzhalter 2"/>
          <p:cNvSpPr>
            <a:spLocks noGrp="1"/>
          </p:cNvSpPr>
          <p:nvPr>
            <p:ph sz="half" idx="1"/>
          </p:nvPr>
        </p:nvSpPr>
        <p:spPr>
          <a:xfrm>
            <a:off x="738158" y="1600200"/>
            <a:ext cx="4138642" cy="4525963"/>
          </a:xfrm>
        </p:spPr>
        <p:txBody>
          <a:bodyPr/>
          <a:lstStyle>
            <a:lvl1pPr>
              <a:buFontTx/>
              <a:buBlip>
                <a:blip r:embed="rId2"/>
              </a:buBlip>
              <a:defRPr sz="2400"/>
            </a:lvl1pPr>
            <a:lvl2pPr>
              <a:buClrTx/>
              <a:defRPr sz="2000"/>
            </a:lvl2pPr>
            <a:lvl3pPr>
              <a:buClrTx/>
              <a:buFont typeface="Wingdings" pitchFamily="2" charset="2"/>
              <a:buChar char="§"/>
              <a:defRPr sz="1600" baseline="0"/>
            </a:lvl3pPr>
            <a:lvl4pPr>
              <a:buClrTx/>
              <a:buFont typeface="Arial" pitchFamily="34" charset="0"/>
              <a:buChar char="•"/>
              <a:defRPr sz="12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 smtClean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281518" cy="4525963"/>
          </a:xfrm>
        </p:spPr>
        <p:txBody>
          <a:bodyPr/>
          <a:lstStyle>
            <a:lvl1pPr>
              <a:buFontTx/>
              <a:buBlip>
                <a:blip r:embed="rId2"/>
              </a:buBlip>
              <a:defRPr sz="2400"/>
            </a:lvl1pPr>
            <a:lvl2pPr>
              <a:buClrTx/>
              <a:defRPr sz="2000"/>
            </a:lvl2pPr>
            <a:lvl3pPr>
              <a:buClrTx/>
              <a:buFont typeface="Wingdings" pitchFamily="2" charset="2"/>
              <a:buChar char="§"/>
              <a:defRPr sz="1600"/>
            </a:lvl3pPr>
            <a:lvl4pPr>
              <a:buClrTx/>
              <a:buFont typeface="Arial" pitchFamily="34" charset="0"/>
              <a:buChar char="•"/>
              <a:defRPr sz="12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7833320" y="6357938"/>
            <a:ext cx="2143125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- </a:t>
            </a:r>
            <a:fld id="{3A4E91EE-CB2D-4FA0-B02B-10D51A921C73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</a:t>
            </a:r>
            <a:r>
              <a:rPr lang="en-US" dirty="0"/>
              <a:t>-</a:t>
            </a:r>
          </a:p>
        </p:txBody>
      </p:sp>
      <p:pic>
        <p:nvPicPr>
          <p:cNvPr id="9" name="Grafik 8" descr="FTW_Logo_4C_Neu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32848" y="404664"/>
            <a:ext cx="1928664" cy="4901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/>
          <p:cNvSpPr>
            <a:spLocks noGrp="1"/>
          </p:cNvSpPr>
          <p:nvPr>
            <p:ph type="pic" idx="1"/>
          </p:nvPr>
        </p:nvSpPr>
        <p:spPr>
          <a:xfrm>
            <a:off x="1952604" y="1071546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de-AT" noProof="0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1963695" y="5316531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7833320" y="6357938"/>
            <a:ext cx="2143125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- </a:t>
            </a:r>
            <a:fld id="{B9FB3425-482D-46D8-A49F-472DF027386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</a:t>
            </a:r>
            <a:r>
              <a:rPr lang="en-US" dirty="0"/>
              <a:t>-</a:t>
            </a:r>
          </a:p>
        </p:txBody>
      </p:sp>
      <p:pic>
        <p:nvPicPr>
          <p:cNvPr id="8" name="Grafik 7" descr="FTW_Logo_4C_N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32848" y="404664"/>
            <a:ext cx="1928664" cy="49010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jpeg"/><Relationship Id="rId7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219200"/>
            <a:ext cx="84201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8807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05328" y="6357938"/>
            <a:ext cx="21431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i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- 1 -</a:t>
            </a:r>
          </a:p>
        </p:txBody>
      </p:sp>
      <p:sp>
        <p:nvSpPr>
          <p:cNvPr id="1030" name="Titelplatzhalter 1"/>
          <p:cNvSpPr>
            <a:spLocks noGrp="1"/>
          </p:cNvSpPr>
          <p:nvPr>
            <p:ph type="title"/>
          </p:nvPr>
        </p:nvSpPr>
        <p:spPr bwMode="auto">
          <a:xfrm>
            <a:off x="738188" y="274638"/>
            <a:ext cx="650081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  <a:endParaRPr lang="de-AT" smtClean="0"/>
          </a:p>
        </p:txBody>
      </p:sp>
      <p:pic>
        <p:nvPicPr>
          <p:cNvPr id="9" name="Grafik 8" descr="FTW_Logo_4C_Neu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32848" y="404664"/>
            <a:ext cx="1928664" cy="49010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47" r:id="rId2"/>
    <p:sldLayoutId id="2147484248" r:id="rId3"/>
    <p:sldLayoutId id="2147484249" r:id="rId4"/>
  </p:sldLayoutIdLst>
  <p:hf hdr="0" ftr="0"/>
  <p:txStyles>
    <p:titleStyle>
      <a:lvl1pPr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3192C1"/>
          </a:solidFill>
          <a:latin typeface="Arial" pitchFamily="34" charset="0"/>
          <a:ea typeface="+mj-ea"/>
          <a:cs typeface="Arial" pitchFamily="34" charset="0"/>
        </a:defRPr>
      </a:lvl1pPr>
      <a:lvl2pPr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3192C1"/>
          </a:solidFill>
          <a:latin typeface="Arial" charset="0"/>
          <a:cs typeface="Arial" charset="0"/>
        </a:defRPr>
      </a:lvl2pPr>
      <a:lvl3pPr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3192C1"/>
          </a:solidFill>
          <a:latin typeface="Arial" charset="0"/>
          <a:cs typeface="Arial" charset="0"/>
        </a:defRPr>
      </a:lvl3pPr>
      <a:lvl4pPr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3192C1"/>
          </a:solidFill>
          <a:latin typeface="Arial" charset="0"/>
          <a:cs typeface="Arial" charset="0"/>
        </a:defRPr>
      </a:lvl4pPr>
      <a:lvl5pPr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3192C1"/>
          </a:solidFill>
          <a:latin typeface="Arial" charset="0"/>
          <a:cs typeface="Arial" charset="0"/>
        </a:defRPr>
      </a:lvl5pPr>
      <a:lvl6pPr marL="457200"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5B97B7"/>
          </a:solidFill>
          <a:latin typeface="Verdana" pitchFamily="34" charset="0"/>
        </a:defRPr>
      </a:lvl6pPr>
      <a:lvl7pPr marL="914400"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5B97B7"/>
          </a:solidFill>
          <a:latin typeface="Verdana" pitchFamily="34" charset="0"/>
        </a:defRPr>
      </a:lvl7pPr>
      <a:lvl8pPr marL="1371600"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5B97B7"/>
          </a:solidFill>
          <a:latin typeface="Verdana" pitchFamily="34" charset="0"/>
        </a:defRPr>
      </a:lvl8pPr>
      <a:lvl9pPr marL="1828800"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5B97B7"/>
          </a:solidFill>
          <a:latin typeface="Verdana" pitchFamily="34" charset="0"/>
        </a:defRPr>
      </a:lvl9pPr>
    </p:titleStyle>
    <p:bodyStyle>
      <a:lvl1pPr marL="342900" indent="-342900" algn="l" defTabSz="762000" rtl="0" eaLnBrk="1" fontAlgn="base" hangingPunct="1">
        <a:spcBef>
          <a:spcPct val="20000"/>
        </a:spcBef>
        <a:spcAft>
          <a:spcPct val="0"/>
        </a:spcAft>
        <a:buClr>
          <a:srgbClr val="3192C1"/>
        </a:buClr>
        <a:buSzPct val="100000"/>
        <a:buFontTx/>
        <a:buBlip>
          <a:blip r:embed="rId7"/>
        </a:buBlip>
        <a:defRPr sz="2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09550" algn="l" defTabSz="762000" rtl="0" eaLnBrk="1" fontAlgn="base" hangingPunct="1">
        <a:spcBef>
          <a:spcPct val="20000"/>
        </a:spcBef>
        <a:spcAft>
          <a:spcPct val="0"/>
        </a:spcAft>
        <a:buClrTx/>
        <a:buSzPct val="100000"/>
        <a:buChar char="-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1162050" indent="-228600" algn="l" defTabSz="762000" rtl="0" eaLnBrk="1" fontAlgn="base" hangingPunct="1">
        <a:spcBef>
          <a:spcPct val="20000"/>
        </a:spcBef>
        <a:spcAft>
          <a:spcPct val="0"/>
        </a:spcAft>
        <a:buClrTx/>
        <a:buSzPct val="100000"/>
        <a:buFont typeface="Wingdings" pitchFamily="2" charset="2"/>
        <a:buChar char="§"/>
        <a:defRPr sz="16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581150" indent="-228600" algn="l" defTabSz="762000" rtl="0" eaLnBrk="1" fontAlgn="base" hangingPunct="1">
        <a:spcBef>
          <a:spcPct val="20000"/>
        </a:spcBef>
        <a:spcAft>
          <a:spcPct val="0"/>
        </a:spcAft>
        <a:buClrTx/>
        <a:buSzPct val="100000"/>
        <a:buFont typeface="Arial" pitchFamily="34" charset="0"/>
        <a:buChar char="•"/>
        <a:defRPr sz="12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2000250" indent="-228600" algn="l" defTabSz="762000" rtl="0" eaLnBrk="1" fontAlgn="base" hangingPunct="1">
        <a:spcBef>
          <a:spcPct val="20000"/>
        </a:spcBef>
        <a:spcAft>
          <a:spcPct val="0"/>
        </a:spcAft>
        <a:buClr>
          <a:srgbClr val="3192C1"/>
        </a:buClr>
        <a:buSzPct val="100000"/>
        <a:buChar char="–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2457450" indent="-228600" algn="l" defTabSz="762000" rtl="0" eaLnBrk="1" fontAlgn="base" hangingPunct="1">
        <a:spcBef>
          <a:spcPct val="20000"/>
        </a:spcBef>
        <a:spcAft>
          <a:spcPct val="0"/>
        </a:spcAft>
        <a:buSzPct val="100000"/>
        <a:buChar char="–"/>
        <a:defRPr>
          <a:solidFill>
            <a:schemeClr val="tx1"/>
          </a:solidFill>
          <a:latin typeface="+mn-lt"/>
        </a:defRPr>
      </a:lvl6pPr>
      <a:lvl7pPr marL="2914650" indent="-228600" algn="l" defTabSz="762000" rtl="0" eaLnBrk="1" fontAlgn="base" hangingPunct="1">
        <a:spcBef>
          <a:spcPct val="20000"/>
        </a:spcBef>
        <a:spcAft>
          <a:spcPct val="0"/>
        </a:spcAft>
        <a:buSzPct val="100000"/>
        <a:buChar char="–"/>
        <a:defRPr>
          <a:solidFill>
            <a:schemeClr val="tx1"/>
          </a:solidFill>
          <a:latin typeface="+mn-lt"/>
        </a:defRPr>
      </a:lvl7pPr>
      <a:lvl8pPr marL="3371850" indent="-228600" algn="l" defTabSz="762000" rtl="0" eaLnBrk="1" fontAlgn="base" hangingPunct="1">
        <a:spcBef>
          <a:spcPct val="20000"/>
        </a:spcBef>
        <a:spcAft>
          <a:spcPct val="0"/>
        </a:spcAft>
        <a:buSzPct val="100000"/>
        <a:buChar char="–"/>
        <a:defRPr>
          <a:solidFill>
            <a:schemeClr val="tx1"/>
          </a:solidFill>
          <a:latin typeface="+mn-lt"/>
        </a:defRPr>
      </a:lvl8pPr>
      <a:lvl9pPr marL="3829050" indent="-228600" algn="l" defTabSz="762000" rtl="0" eaLnBrk="1" fontAlgn="base" hangingPunct="1">
        <a:spcBef>
          <a:spcPct val="20000"/>
        </a:spcBef>
        <a:spcAft>
          <a:spcPct val="0"/>
        </a:spcAft>
        <a:buSzPct val="100000"/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2.jpe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microsoft.com/office/2007/relationships/hdphoto" Target="../media/hdphoto1.wdp"/><Relationship Id="rId5" Type="http://schemas.openxmlformats.org/officeDocument/2006/relationships/image" Target="../media/image22.gif"/><Relationship Id="rId6" Type="http://schemas.openxmlformats.org/officeDocument/2006/relationships/image" Target="../media/image2.jpeg"/><Relationship Id="rId7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94606" y="2141599"/>
            <a:ext cx="8420100" cy="1500187"/>
          </a:xfrm>
        </p:spPr>
        <p:txBody>
          <a:bodyPr/>
          <a:lstStyle/>
          <a:p>
            <a:pPr>
              <a:defRPr/>
            </a:pPr>
            <a:r>
              <a:rPr lang="de-AT" sz="2800" b="1" dirty="0" smtClean="0"/>
              <a:t>Pierdomenico Fiadino</a:t>
            </a:r>
          </a:p>
          <a:p>
            <a:pPr>
              <a:defRPr/>
            </a:pPr>
            <a:r>
              <a:rPr lang="de-AT" dirty="0" smtClean="0"/>
              <a:t>The Telecommunications Research Center Vienna (ftw.)</a:t>
            </a:r>
          </a:p>
          <a:p>
            <a:pPr>
              <a:defRPr/>
            </a:pPr>
            <a:endParaRPr lang="de-AT" sz="2400" dirty="0"/>
          </a:p>
          <a:p>
            <a:pPr>
              <a:defRPr/>
            </a:pPr>
            <a:endParaRPr lang="de-AT" dirty="0"/>
          </a:p>
        </p:txBody>
      </p:sp>
      <p:sp>
        <p:nvSpPr>
          <p:cNvPr id="5" name="Rectangle 4"/>
          <p:cNvSpPr/>
          <p:nvPr/>
        </p:nvSpPr>
        <p:spPr bwMode="auto">
          <a:xfrm>
            <a:off x="7671590" y="5713784"/>
            <a:ext cx="2216696" cy="108931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16" y="6140661"/>
            <a:ext cx="2879725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platzhalter 2"/>
          <p:cNvSpPr txBox="1">
            <a:spLocks/>
          </p:cNvSpPr>
          <p:nvPr/>
        </p:nvSpPr>
        <p:spPr bwMode="auto">
          <a:xfrm>
            <a:off x="560512" y="4365104"/>
            <a:ext cx="8420100" cy="94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>
            <a:lvl1pPr marL="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None/>
              <a:defRPr sz="1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 marL="22860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27432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32004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36576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de-AT" sz="1800" kern="0" dirty="0" smtClean="0">
                <a:solidFill>
                  <a:schemeClr val="bg1">
                    <a:lumMod val="65000"/>
                  </a:schemeClr>
                </a:solidFill>
              </a:rPr>
              <a:t>fiadino@ftw.at</a:t>
            </a:r>
          </a:p>
          <a:p>
            <a:pPr>
              <a:defRPr/>
            </a:pPr>
            <a:r>
              <a:rPr lang="de-AT" sz="1800" kern="0" dirty="0" smtClean="0">
                <a:solidFill>
                  <a:schemeClr val="bg1">
                    <a:lumMod val="65000"/>
                  </a:schemeClr>
                </a:solidFill>
              </a:rPr>
              <a:t>http://userver.ftw.at/~fiadino</a:t>
            </a:r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60" y="5552838"/>
            <a:ext cx="3194538" cy="112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2"/>
          <p:cNvSpPr txBox="1">
            <a:spLocks/>
          </p:cNvSpPr>
          <p:nvPr/>
        </p:nvSpPr>
        <p:spPr bwMode="auto">
          <a:xfrm>
            <a:off x="488504" y="2592523"/>
            <a:ext cx="9073008" cy="1512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b" anchorCtr="0" compatLnSpc="1">
            <a:prstTxWarp prst="textNoShape">
              <a:avLst/>
            </a:prstTxWarp>
          </a:bodyPr>
          <a:lstStyle>
            <a:lvl1pPr marL="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None/>
              <a:defRPr sz="1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 marL="22860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27432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32004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36576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de-AT" sz="2800" b="1" dirty="0" smtClean="0">
                <a:solidFill>
                  <a:srgbClr val="3192C1"/>
                </a:solidFill>
              </a:rPr>
              <a:t>Characterizing Web Services Provisioning via CDNs</a:t>
            </a:r>
          </a:p>
          <a:p>
            <a:pPr>
              <a:defRPr/>
            </a:pPr>
            <a:r>
              <a:rPr lang="de-AT" sz="2500" dirty="0" smtClean="0">
                <a:solidFill>
                  <a:srgbClr val="3192C1"/>
                </a:solidFill>
              </a:rPr>
              <a:t>The Case of Facebook</a:t>
            </a:r>
            <a:endParaRPr lang="de-AT" sz="2500" dirty="0">
              <a:solidFill>
                <a:srgbClr val="3192C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0" y="1748572"/>
            <a:ext cx="4643589" cy="3492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10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Hosting Companies and roles</a:t>
            </a:r>
            <a:endParaRPr lang="de-A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00" y="1748572"/>
            <a:ext cx="4643589" cy="349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0211" y="5265232"/>
            <a:ext cx="3672408" cy="307777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</a:rPr>
              <a:t>Shares of hosted volume per org/A.S.</a:t>
            </a:r>
            <a:endParaRPr lang="en-US" sz="1400" b="1" i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0731" y="5265231"/>
            <a:ext cx="3672408" cy="307777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</a:rPr>
              <a:t>Distribution of flow sizes</a:t>
            </a:r>
            <a:endParaRPr lang="en-US" sz="1400" b="1" i="1" dirty="0">
              <a:solidFill>
                <a:schemeClr val="bg1"/>
              </a:solidFill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742950" y="5661248"/>
            <a:ext cx="3809669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0955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62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811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002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574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146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3718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29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 defTabSz="914400">
              <a:buClr>
                <a:srgbClr val="0070C0"/>
              </a:buClr>
              <a:buFont typeface="Wingdings" panose="05000000000000000000" pitchFamily="2" charset="2"/>
              <a:buChar char="q"/>
              <a:defRPr/>
            </a:pPr>
            <a:r>
              <a:rPr lang="en-US" sz="1600" kern="0" dirty="0" smtClean="0"/>
              <a:t>Akamai hosts more than 65% of traffic volume</a:t>
            </a:r>
          </a:p>
          <a:p>
            <a:pPr algn="just" defTabSz="914400">
              <a:buClr>
                <a:srgbClr val="0070C0"/>
              </a:buClr>
              <a:buFont typeface="Wingdings" panose="05000000000000000000" pitchFamily="2" charset="2"/>
              <a:buChar char="q"/>
              <a:defRPr/>
            </a:pPr>
            <a:r>
              <a:rPr lang="en-US" sz="1600" kern="0" dirty="0" smtClean="0"/>
              <a:t>Facebook AS  responsible for 20% of volume</a:t>
            </a:r>
            <a:endParaRPr lang="en-US" sz="1600" kern="0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5423470" y="5661248"/>
            <a:ext cx="3809669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0955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62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811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002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574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146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3718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29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 defTabSz="914400">
              <a:buClr>
                <a:srgbClr val="0070C0"/>
              </a:buClr>
              <a:buFont typeface="Wingdings" panose="05000000000000000000" pitchFamily="2" charset="2"/>
              <a:buChar char="q"/>
              <a:defRPr/>
            </a:pPr>
            <a:r>
              <a:rPr lang="en-US" sz="1600" kern="0" dirty="0" smtClean="0"/>
              <a:t>Akamai serves big flows (media/static contents)</a:t>
            </a:r>
          </a:p>
          <a:p>
            <a:pPr algn="just" defTabSz="914400">
              <a:buClr>
                <a:srgbClr val="0070C0"/>
              </a:buClr>
              <a:buFont typeface="Wingdings" panose="05000000000000000000" pitchFamily="2" charset="2"/>
              <a:buChar char="q"/>
              <a:defRPr/>
            </a:pPr>
            <a:r>
              <a:rPr lang="en-US" sz="1600" kern="0" dirty="0" smtClean="0"/>
              <a:t>Facebook AS dedicated to dynamic contents</a:t>
            </a:r>
          </a:p>
          <a:p>
            <a:pPr algn="just" defTabSz="914400">
              <a:buClr>
                <a:srgbClr val="0070C0"/>
              </a:buClr>
              <a:buFont typeface="Wingdings" panose="05000000000000000000" pitchFamily="2" charset="2"/>
              <a:buChar char="q"/>
              <a:defRPr/>
            </a:pPr>
            <a:endParaRPr lang="en-US" sz="1600" kern="0" dirty="0"/>
          </a:p>
        </p:txBody>
      </p:sp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776536" y="1196752"/>
            <a:ext cx="8424936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0955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62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811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002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574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146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3718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29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 defTabSz="914400">
              <a:buClr>
                <a:srgbClr val="0070C0"/>
              </a:buClr>
              <a:buFont typeface="Wingdings" panose="05000000000000000000" pitchFamily="2" charset="2"/>
              <a:buChar char="q"/>
              <a:defRPr/>
            </a:pPr>
            <a:r>
              <a:rPr lang="en-US" sz="1800" b="1" kern="0" dirty="0" err="1" smtClean="0">
                <a:solidFill>
                  <a:srgbClr val="3192C1"/>
                </a:solidFill>
              </a:rPr>
              <a:t>ASes</a:t>
            </a:r>
            <a:r>
              <a:rPr lang="en-US" sz="1800" b="1" kern="0" dirty="0" smtClean="0">
                <a:solidFill>
                  <a:srgbClr val="3192C1"/>
                </a:solidFill>
              </a:rPr>
              <a:t>’ served traffic volume and distribution of flow sizes give an hint on the role of the hosting </a:t>
            </a:r>
            <a:r>
              <a:rPr lang="en-US" sz="1800" b="1" kern="0" dirty="0" smtClean="0">
                <a:solidFill>
                  <a:srgbClr val="3192C1"/>
                </a:solidFill>
              </a:rPr>
              <a:t>companies (hosting static/dynamic contents)</a:t>
            </a:r>
            <a:endParaRPr lang="en-US" sz="1800" b="1" kern="0" dirty="0">
              <a:solidFill>
                <a:srgbClr val="3192C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150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2950" y="5589240"/>
            <a:ext cx="8420100" cy="1008112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sz="1900" dirty="0" smtClean="0"/>
              <a:t>CDNs have ~</a:t>
            </a:r>
            <a:r>
              <a:rPr lang="en-US" sz="1900" i="1" dirty="0" smtClean="0"/>
              <a:t>constant</a:t>
            </a:r>
            <a:r>
              <a:rPr lang="en-US" sz="1900" dirty="0" smtClean="0"/>
              <a:t> share of deployed IPs and number of flows</a:t>
            </a:r>
          </a:p>
          <a:p>
            <a:pPr>
              <a:buFont typeface="Wingdings" charset="2"/>
              <a:buChar char="q"/>
            </a:pPr>
            <a:r>
              <a:rPr lang="en-US" sz="1900" dirty="0" smtClean="0"/>
              <a:t>Facebook AS and Akamai lead the number of served flows</a:t>
            </a:r>
          </a:p>
          <a:p>
            <a:pPr>
              <a:buFont typeface="Wingdings" charset="2"/>
              <a:buChar char="q"/>
            </a:pPr>
            <a:r>
              <a:rPr lang="en-US" sz="1900" dirty="0" smtClean="0"/>
              <a:t>Akamai employs largest share of active IPs per time-bin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11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 smtClean="0"/>
              <a:t>CDN Inter-play [1/3]</a:t>
            </a:r>
            <a:br>
              <a:rPr lang="it-IT" sz="2400" dirty="0" smtClean="0"/>
            </a:br>
            <a:r>
              <a:rPr lang="it-IT" sz="2000" dirty="0" smtClean="0"/>
              <a:t>Time Series (4 days)</a:t>
            </a:r>
            <a:endParaRPr lang="en-US" sz="2000" dirty="0"/>
          </a:p>
        </p:txBody>
      </p:sp>
      <p:pic>
        <p:nvPicPr>
          <p:cNvPr id="6" name="Picture 3" descr="C:\Users\Pierdomenico Fiadino\Dropbox\Work\Slides BCN\images\tseries_flows_srvip_4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1148514"/>
            <a:ext cx="7488832" cy="429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2216696" y="1196752"/>
            <a:ext cx="648072" cy="4320480"/>
          </a:xfrm>
          <a:prstGeom prst="rect">
            <a:avLst/>
          </a:prstGeom>
          <a:noFill/>
          <a:ln w="6350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512840" y="1196752"/>
            <a:ext cx="648072" cy="4320480"/>
          </a:xfrm>
          <a:prstGeom prst="rect">
            <a:avLst/>
          </a:prstGeom>
          <a:noFill/>
          <a:ln w="6350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232920" y="1196752"/>
            <a:ext cx="4320480" cy="4320480"/>
          </a:xfrm>
          <a:prstGeom prst="rect">
            <a:avLst/>
          </a:prstGeom>
          <a:solidFill>
            <a:schemeClr val="bg1">
              <a:alpha val="84000"/>
            </a:schemeClr>
          </a:solidFill>
          <a:ln w="635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3192C1"/>
                </a:solidFill>
                <a:effectLst/>
                <a:latin typeface="Arial" charset="0"/>
              </a:rPr>
              <a:t>Events A and B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3192C1"/>
              </a:solidFill>
              <a:effectLst/>
              <a:latin typeface="Arial" charset="0"/>
            </a:endParaRPr>
          </a:p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b="1" dirty="0" smtClean="0"/>
              <a:t> Outage in </a:t>
            </a:r>
            <a:r>
              <a:rPr lang="en-US" sz="2000" b="1" dirty="0" smtClean="0">
                <a:solidFill>
                  <a:srgbClr val="0000CC"/>
                </a:solidFill>
              </a:rPr>
              <a:t>Akamai</a:t>
            </a:r>
            <a:r>
              <a:rPr lang="en-US" sz="2000" b="1" dirty="0" smtClean="0"/>
              <a:t> </a:t>
            </a:r>
            <a:r>
              <a:rPr lang="en-US" sz="2000" dirty="0" smtClean="0"/>
              <a:t>(drop in number of served flows, active IPs)</a:t>
            </a:r>
          </a:p>
          <a:p>
            <a:pPr marL="457200" indent="-457200" eaLnBrk="0" hangingPunct="0">
              <a:buFont typeface="+mj-lt"/>
              <a:buAutoNum type="arabicPeriod"/>
            </a:pPr>
            <a:r>
              <a:rPr lang="en-US" sz="2000" b="1" dirty="0"/>
              <a:t> </a:t>
            </a:r>
            <a:r>
              <a:rPr lang="en-US" sz="2000" b="1" dirty="0" smtClean="0">
                <a:solidFill>
                  <a:srgbClr val="CE1DD5"/>
                </a:solidFill>
              </a:rPr>
              <a:t>Neighbor Operator 1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and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charset="0"/>
              </a:rPr>
              <a:t>Neighbor Operator 2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deploy back-</a:t>
            </a:r>
            <a:r>
              <a:rPr lang="en-US" sz="2000" dirty="0" smtClean="0"/>
              <a:t>up machines (increase number of active IPs) and together </a:t>
            </a:r>
            <a:r>
              <a:rPr lang="en-US" sz="2000" b="1" dirty="0" smtClean="0"/>
              <a:t>take over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60712" y="3068960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192C1"/>
                </a:solidFill>
              </a:rPr>
              <a:t>A</a:t>
            </a:r>
            <a:endParaRPr lang="en-US" b="1" dirty="0">
              <a:solidFill>
                <a:srgbClr val="3192C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56856" y="3068960"/>
            <a:ext cx="40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192C1"/>
                </a:solidFill>
              </a:rPr>
              <a:t>B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136576" y="1196752"/>
            <a:ext cx="5976664" cy="4320480"/>
          </a:xfrm>
          <a:prstGeom prst="rect">
            <a:avLst/>
          </a:prstGeom>
          <a:solidFill>
            <a:schemeClr val="bg1">
              <a:alpha val="84000"/>
            </a:schemeClr>
          </a:solidFill>
          <a:ln w="635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3192C1"/>
                </a:solidFill>
                <a:effectLst/>
                <a:latin typeface="Arial" charset="0"/>
              </a:rPr>
              <a:t>Events C and D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solidFill>
                <a:srgbClr val="3192C1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more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effectLst/>
                <a:latin typeface="Arial" charset="0"/>
              </a:rPr>
              <a:t> details in next slide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257256" y="1196752"/>
            <a:ext cx="1008112" cy="4320480"/>
          </a:xfrm>
          <a:prstGeom prst="rect">
            <a:avLst/>
          </a:prstGeom>
          <a:noFill/>
          <a:ln w="6350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57256" y="3068960"/>
            <a:ext cx="1022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192C1"/>
                </a:solidFill>
              </a:rPr>
              <a:t>C &amp; D</a:t>
            </a:r>
            <a:endParaRPr lang="en-US" b="1" dirty="0">
              <a:solidFill>
                <a:srgbClr val="3192C1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32534" y="1316804"/>
            <a:ext cx="251970" cy="1752156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flows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920552" y="3573016"/>
            <a:ext cx="252000" cy="1752156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srv</a:t>
            </a:r>
            <a:r>
              <a:rPr kumimoji="0" lang="en-US" sz="20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IP</a:t>
            </a:r>
          </a:p>
        </p:txBody>
      </p:sp>
    </p:spTree>
    <p:extLst>
      <p:ext uri="{BB962C8B-B14F-4D97-AF65-F5344CB8AC3E}">
        <p14:creationId xmlns:p14="http://schemas.microsoft.com/office/powerpoint/2010/main" val="3448158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decel="100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decel="10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9" grpId="0" animBg="1"/>
      <p:bldP spid="9" grpId="1" animBg="1"/>
      <p:bldP spid="10" grpId="0" animBg="1"/>
      <p:bldP spid="10" grpId="1" animBg="1"/>
      <p:bldP spid="12" grpId="0"/>
      <p:bldP spid="12" grpId="1"/>
      <p:bldP spid="13" grpId="0"/>
      <p:bldP spid="13" grpId="1"/>
      <p:bldP spid="14" grpId="0" animBg="1"/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Pierdomenico Fiadino\Dropbox\Work\Slides BCN\images\tseries_12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6" y="1431438"/>
            <a:ext cx="8456613" cy="254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sz="2000" dirty="0" smtClean="0"/>
              <a:t>Zoom on last 12 hours:</a:t>
            </a:r>
          </a:p>
          <a:p>
            <a:pPr>
              <a:buFont typeface="Wingdings" charset="2"/>
              <a:buChar char="q"/>
            </a:pPr>
            <a:endParaRPr lang="en-US" sz="2000" dirty="0"/>
          </a:p>
          <a:p>
            <a:pPr>
              <a:buFont typeface="Wingdings" charset="2"/>
              <a:buChar char="q"/>
            </a:pPr>
            <a:endParaRPr lang="en-US" sz="2000" dirty="0" smtClean="0"/>
          </a:p>
          <a:p>
            <a:pPr>
              <a:buFont typeface="Wingdings" charset="2"/>
              <a:buChar char="q"/>
            </a:pPr>
            <a:endParaRPr lang="en-US" sz="2000" dirty="0"/>
          </a:p>
          <a:p>
            <a:pPr>
              <a:buFont typeface="Wingdings" charset="2"/>
              <a:buChar char="q"/>
            </a:pPr>
            <a:endParaRPr lang="en-US" sz="2000" dirty="0" smtClean="0"/>
          </a:p>
          <a:p>
            <a:pPr>
              <a:buFont typeface="Wingdings" charset="2"/>
              <a:buChar char="q"/>
            </a:pPr>
            <a:endParaRPr lang="en-US" sz="2000" dirty="0"/>
          </a:p>
          <a:p>
            <a:pPr>
              <a:buFont typeface="Wingdings" charset="2"/>
              <a:buChar char="q"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>
              <a:buFont typeface="Wingdings" charset="2"/>
              <a:buChar char="q"/>
            </a:pPr>
            <a:r>
              <a:rPr lang="en-US" sz="2000" dirty="0" smtClean="0">
                <a:solidFill>
                  <a:srgbClr val="3192C1"/>
                </a:solidFill>
              </a:rPr>
              <a:t>Event C</a:t>
            </a:r>
          </a:p>
          <a:p>
            <a:pPr marL="876300" lvl="1" indent="-342900">
              <a:buFont typeface="+mj-lt"/>
              <a:buAutoNum type="arabicPeriod"/>
            </a:pPr>
            <a:r>
              <a:rPr lang="en-US" sz="1600" dirty="0" smtClean="0"/>
              <a:t> Outage in </a:t>
            </a:r>
            <a:r>
              <a:rPr lang="en-US" sz="1600" dirty="0" smtClean="0">
                <a:solidFill>
                  <a:srgbClr val="0000CC"/>
                </a:solidFill>
              </a:rPr>
              <a:t>Akamai</a:t>
            </a:r>
            <a:r>
              <a:rPr lang="en-US" sz="1600" dirty="0" smtClean="0"/>
              <a:t> (drop in number of flows, served volume but NOT active IPs)</a:t>
            </a:r>
          </a:p>
          <a:p>
            <a:pPr marL="876300" lvl="1" indent="-342900">
              <a:buFont typeface="+mj-lt"/>
              <a:buAutoNum type="arabicPeriod"/>
            </a:pPr>
            <a:r>
              <a:rPr lang="en-US" sz="1600" dirty="0" smtClean="0"/>
              <a:t> 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TeliaNet</a:t>
            </a:r>
            <a:r>
              <a:rPr lang="en-US" sz="1600" dirty="0" smtClean="0"/>
              <a:t> increases number of active IPs, served number of flows and volume</a:t>
            </a:r>
          </a:p>
          <a:p>
            <a:pPr marL="876300" lvl="1" indent="-342900">
              <a:buFont typeface="+mj-lt"/>
              <a:buAutoNum type="arabicPeriod"/>
            </a:pP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CE1DD5"/>
                </a:solidFill>
              </a:rPr>
              <a:t>Deutsche Telekom</a:t>
            </a:r>
            <a:r>
              <a:rPr lang="en-US" sz="1600" dirty="0" smtClean="0"/>
              <a:t> keeps same number of active IPs, but increase served volume (takes over Akamai’s larger flows)</a:t>
            </a:r>
            <a:endParaRPr lang="en-US" sz="2000" dirty="0"/>
          </a:p>
          <a:p>
            <a:pPr>
              <a:buFont typeface="Wingdings" charset="2"/>
              <a:buChar char="q"/>
            </a:pPr>
            <a:r>
              <a:rPr lang="en-US" sz="2000" dirty="0" smtClean="0">
                <a:solidFill>
                  <a:srgbClr val="3192C1"/>
                </a:solidFill>
              </a:rPr>
              <a:t>Event D</a:t>
            </a:r>
            <a:endParaRPr lang="en-US" sz="1600" dirty="0">
              <a:solidFill>
                <a:srgbClr val="3192C1"/>
              </a:solidFill>
            </a:endParaRPr>
          </a:p>
          <a:p>
            <a:pPr lvl="1">
              <a:buFont typeface="Wingdings" charset="2"/>
              <a:buChar char="§"/>
            </a:pP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0000CC"/>
                </a:solidFill>
              </a:rPr>
              <a:t>Akamai</a:t>
            </a:r>
            <a:r>
              <a:rPr lang="en-US" sz="1600" dirty="0" smtClean="0"/>
              <a:t>  not involved</a:t>
            </a:r>
          </a:p>
          <a:p>
            <a:pPr lvl="1">
              <a:buFont typeface="Wingdings" charset="2"/>
              <a:buChar char="§"/>
            </a:pPr>
            <a:r>
              <a:rPr lang="en-US" sz="1600" dirty="0" smtClean="0"/>
              <a:t> Swap between </a:t>
            </a:r>
            <a:r>
              <a:rPr lang="en-US" sz="1600" dirty="0" smtClean="0">
                <a:solidFill>
                  <a:srgbClr val="CE1DD5"/>
                </a:solidFill>
              </a:rPr>
              <a:t>Deutsche Telekom</a:t>
            </a:r>
            <a:r>
              <a:rPr lang="en-US" sz="1600" dirty="0" smtClean="0"/>
              <a:t> and </a:t>
            </a: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</a:rPr>
              <a:t>TeliaNet</a:t>
            </a:r>
            <a:r>
              <a:rPr lang="en-US" sz="1600" dirty="0" smtClean="0"/>
              <a:t> </a:t>
            </a:r>
            <a:r>
              <a:rPr lang="en-US" sz="1600" dirty="0" err="1" smtClean="0"/>
              <a:t>w.r.t</a:t>
            </a:r>
            <a:r>
              <a:rPr lang="en-US" sz="1600" dirty="0" smtClean="0"/>
              <a:t>. number of flows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12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 smtClean="0"/>
              <a:t>CDN </a:t>
            </a:r>
            <a:r>
              <a:rPr lang="it-IT" sz="2400" dirty="0"/>
              <a:t>Inter-play </a:t>
            </a:r>
            <a:r>
              <a:rPr lang="it-IT" sz="2400" dirty="0" smtClean="0"/>
              <a:t>[2/3]</a:t>
            </a:r>
            <a:r>
              <a:rPr lang="it-IT" sz="2400" dirty="0"/>
              <a:t/>
            </a:r>
            <a:br>
              <a:rPr lang="it-IT" sz="2400" dirty="0"/>
            </a:br>
            <a:r>
              <a:rPr lang="it-IT" sz="2000" dirty="0"/>
              <a:t>Time </a:t>
            </a:r>
            <a:r>
              <a:rPr lang="it-IT" sz="2000" dirty="0" smtClean="0"/>
              <a:t>Series (12 hours zoom-in)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1328584" y="3962886"/>
            <a:ext cx="2027984" cy="167532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flows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088408" y="3962886"/>
            <a:ext cx="2052000" cy="167532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volume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861440" y="3962886"/>
            <a:ext cx="2052000" cy="167532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srv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IP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704528" y="2132856"/>
            <a:ext cx="216024" cy="1512168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512840" y="2132856"/>
            <a:ext cx="216024" cy="1512168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321152" y="2132856"/>
            <a:ext cx="216024" cy="1512168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36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2950" y="1916832"/>
            <a:ext cx="8420100" cy="2376264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sz="1900" dirty="0" smtClean="0"/>
              <a:t>Events A-D reveal </a:t>
            </a:r>
            <a:r>
              <a:rPr lang="en-US" sz="1900" b="1" dirty="0" smtClean="0"/>
              <a:t>chain of agreements in serving contents</a:t>
            </a:r>
          </a:p>
          <a:p>
            <a:pPr>
              <a:buFont typeface="Wingdings" charset="2"/>
              <a:buChar char="q"/>
            </a:pPr>
            <a:r>
              <a:rPr lang="en-US" sz="1900" dirty="0" smtClean="0"/>
              <a:t>According to Akamai policies, it is possible that </a:t>
            </a:r>
            <a:r>
              <a:rPr lang="en-US" sz="1900" b="1" dirty="0" smtClean="0"/>
              <a:t>Akamai machines are installed in D.T. and TeliaNet networks</a:t>
            </a:r>
            <a:r>
              <a:rPr lang="en-US" sz="1900" dirty="0" smtClean="0"/>
              <a:t> (Akamai directly manages the shift)</a:t>
            </a:r>
          </a:p>
          <a:p>
            <a:pPr>
              <a:buFont typeface="Wingdings" charset="2"/>
              <a:buChar char="q"/>
            </a:pPr>
            <a:r>
              <a:rPr lang="en-US" sz="1900" b="1" dirty="0" smtClean="0"/>
              <a:t>No performance impact from user pers</a:t>
            </a:r>
            <a:r>
              <a:rPr lang="en-US" sz="1900" dirty="0" smtClean="0"/>
              <a:t>pective (normal RTT, throughput, number of erroneous HTTP response codes)</a:t>
            </a:r>
          </a:p>
          <a:p>
            <a:pPr>
              <a:buFont typeface="Wingdings" charset="2"/>
              <a:buChar char="q"/>
            </a:pPr>
            <a:r>
              <a:rPr lang="en-US" sz="1900" dirty="0" smtClean="0"/>
              <a:t>But </a:t>
            </a:r>
            <a:r>
              <a:rPr lang="en-US" sz="1900" b="1" dirty="0" smtClean="0"/>
              <a:t>different commercial agreements for peering</a:t>
            </a:r>
            <a:r>
              <a:rPr lang="en-US" sz="1900" dirty="0" smtClean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13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 smtClean="0"/>
              <a:t>CDN Inter-play [3/3]</a:t>
            </a:r>
            <a:br>
              <a:rPr lang="it-IT" sz="2400" dirty="0" smtClean="0"/>
            </a:br>
            <a:r>
              <a:rPr lang="it-IT" sz="2000" dirty="0" smtClean="0"/>
              <a:t>Some </a:t>
            </a:r>
            <a:r>
              <a:rPr lang="it-IT" sz="2000" dirty="0" err="1" smtClean="0"/>
              <a:t>considerations</a:t>
            </a:r>
            <a:endParaRPr lang="en-US" sz="2400" dirty="0"/>
          </a:p>
        </p:txBody>
      </p:sp>
      <p:sp>
        <p:nvSpPr>
          <p:cNvPr id="3" name="Rounded Rectangle 2"/>
          <p:cNvSpPr/>
          <p:nvPr/>
        </p:nvSpPr>
        <p:spPr bwMode="auto">
          <a:xfrm>
            <a:off x="1712640" y="1196752"/>
            <a:ext cx="1512168" cy="576064"/>
          </a:xfrm>
          <a:prstGeom prst="roundRect">
            <a:avLst>
              <a:gd name="adj" fmla="val 27051"/>
            </a:avLst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Akamai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4232920" y="1196752"/>
            <a:ext cx="1512168" cy="576064"/>
          </a:xfrm>
          <a:prstGeom prst="roundRect">
            <a:avLst>
              <a:gd name="adj" fmla="val 27051"/>
            </a:avLst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Deutsche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>
                <a:solidFill>
                  <a:schemeClr val="bg1"/>
                </a:solidFill>
              </a:rPr>
              <a:t>Telekom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753200" y="1196752"/>
            <a:ext cx="1512168" cy="576064"/>
          </a:xfrm>
          <a:prstGeom prst="roundRect">
            <a:avLst>
              <a:gd name="adj" fmla="val 27051"/>
            </a:avLst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TeliaNet</a:t>
            </a:r>
          </a:p>
        </p:txBody>
      </p:sp>
      <p:sp>
        <p:nvSpPr>
          <p:cNvPr id="9" name="Left-Right Arrow 8"/>
          <p:cNvSpPr/>
          <p:nvPr/>
        </p:nvSpPr>
        <p:spPr bwMode="auto">
          <a:xfrm>
            <a:off x="3224808" y="1336808"/>
            <a:ext cx="1008112" cy="272186"/>
          </a:xfrm>
          <a:prstGeom prst="leftRightArrow">
            <a:avLst>
              <a:gd name="adj1" fmla="val 50000"/>
              <a:gd name="adj2" fmla="val 87328"/>
            </a:avLst>
          </a:prstGeom>
          <a:solidFill>
            <a:srgbClr val="3192C1"/>
          </a:solidFill>
          <a:ln w="8890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Left-Right Arrow 11"/>
          <p:cNvSpPr/>
          <p:nvPr/>
        </p:nvSpPr>
        <p:spPr bwMode="auto">
          <a:xfrm>
            <a:off x="5745088" y="1336808"/>
            <a:ext cx="1008112" cy="272186"/>
          </a:xfrm>
          <a:prstGeom prst="leftRightArrow">
            <a:avLst>
              <a:gd name="adj1" fmla="val 50000"/>
              <a:gd name="adj2" fmla="val 87328"/>
            </a:avLst>
          </a:prstGeom>
          <a:solidFill>
            <a:srgbClr val="3192C1"/>
          </a:solidFill>
          <a:ln w="8890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loud 13"/>
          <p:cNvSpPr/>
          <p:nvPr/>
        </p:nvSpPr>
        <p:spPr bwMode="auto">
          <a:xfrm>
            <a:off x="5313040" y="5589240"/>
            <a:ext cx="1944216" cy="1008112"/>
          </a:xfrm>
          <a:prstGeom prst="cloud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>
                <a:solidFill>
                  <a:schemeClr val="bg1"/>
                </a:solidFill>
              </a:rPr>
              <a:t>Deutsche Telekom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6" name="Cloud 15"/>
          <p:cNvSpPr/>
          <p:nvPr/>
        </p:nvSpPr>
        <p:spPr bwMode="auto">
          <a:xfrm>
            <a:off x="7041232" y="4581128"/>
            <a:ext cx="1944216" cy="1008112"/>
          </a:xfrm>
          <a:prstGeom prst="cloud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>
                <a:solidFill>
                  <a:schemeClr val="bg1"/>
                </a:solidFill>
              </a:rPr>
              <a:t>TeliaNet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7" name="Cloud 16"/>
          <p:cNvSpPr/>
          <p:nvPr/>
        </p:nvSpPr>
        <p:spPr bwMode="auto">
          <a:xfrm>
            <a:off x="3512840" y="4509120"/>
            <a:ext cx="1944216" cy="1008112"/>
          </a:xfrm>
          <a:prstGeom prst="cloud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>
                <a:solidFill>
                  <a:schemeClr val="bg1"/>
                </a:solidFill>
              </a:rPr>
              <a:t>Local operator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8" name="Cloud 17"/>
          <p:cNvSpPr/>
          <p:nvPr/>
        </p:nvSpPr>
        <p:spPr bwMode="auto">
          <a:xfrm>
            <a:off x="920552" y="5445224"/>
            <a:ext cx="1944216" cy="1008112"/>
          </a:xfrm>
          <a:prstGeom prst="cloud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>
                <a:solidFill>
                  <a:schemeClr val="bg1"/>
                </a:solidFill>
              </a:rPr>
              <a:t>Akamai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23" name="Curved Connector 22"/>
          <p:cNvCxnSpPr>
            <a:stCxn id="17" idx="1"/>
            <a:endCxn id="14" idx="2"/>
          </p:cNvCxnSpPr>
          <p:nvPr/>
        </p:nvCxnSpPr>
        <p:spPr bwMode="auto">
          <a:xfrm rot="16200000" flipH="1">
            <a:off x="4613441" y="5387665"/>
            <a:ext cx="577137" cy="834123"/>
          </a:xfrm>
          <a:prstGeom prst="curvedConnector2">
            <a:avLst/>
          </a:prstGeom>
          <a:solidFill>
            <a:schemeClr val="accent1"/>
          </a:solidFill>
          <a:ln w="53975" cap="flat" cmpd="sng" algn="ctr">
            <a:solidFill>
              <a:srgbClr val="3192C1"/>
            </a:solidFill>
            <a:prstDash val="sysDash"/>
            <a:round/>
            <a:headEnd type="none" w="sm" len="sm"/>
            <a:tailEnd type="triangle" w="sm" len="med"/>
          </a:ln>
          <a:effectLst/>
        </p:spPr>
      </p:cxnSp>
      <p:cxnSp>
        <p:nvCxnSpPr>
          <p:cNvPr id="31" name="Curved Connector 30"/>
          <p:cNvCxnSpPr>
            <a:stCxn id="17" idx="2"/>
            <a:endCxn id="18" idx="3"/>
          </p:cNvCxnSpPr>
          <p:nvPr/>
        </p:nvCxnSpPr>
        <p:spPr bwMode="auto">
          <a:xfrm rot="10800000" flipV="1">
            <a:off x="1892661" y="5013176"/>
            <a:ext cx="1626211" cy="489688"/>
          </a:xfrm>
          <a:prstGeom prst="curvedConnector2">
            <a:avLst/>
          </a:prstGeom>
          <a:solidFill>
            <a:schemeClr val="accent1"/>
          </a:solidFill>
          <a:ln w="53975" cap="flat" cmpd="sng" algn="ctr">
            <a:solidFill>
              <a:srgbClr val="3192C1"/>
            </a:solidFill>
            <a:prstDash val="sysDash"/>
            <a:round/>
            <a:headEnd type="none" w="sm" len="sm"/>
            <a:tailEnd type="triangle" w="sm" len="med"/>
          </a:ln>
          <a:effectLst/>
        </p:spPr>
      </p:cxnSp>
      <p:cxnSp>
        <p:nvCxnSpPr>
          <p:cNvPr id="33" name="Curved Connector 32"/>
          <p:cNvCxnSpPr>
            <a:stCxn id="17" idx="0"/>
            <a:endCxn id="16" idx="2"/>
          </p:cNvCxnSpPr>
          <p:nvPr/>
        </p:nvCxnSpPr>
        <p:spPr bwMode="auto">
          <a:xfrm>
            <a:off x="5455436" y="5013176"/>
            <a:ext cx="1591827" cy="72008"/>
          </a:xfrm>
          <a:prstGeom prst="curvedConnector3">
            <a:avLst/>
          </a:prstGeom>
          <a:solidFill>
            <a:schemeClr val="accent1"/>
          </a:solidFill>
          <a:ln w="53975" cap="flat" cmpd="sng" algn="ctr">
            <a:solidFill>
              <a:srgbClr val="3192C1"/>
            </a:solidFill>
            <a:prstDash val="sysDash"/>
            <a:round/>
            <a:headEnd type="none" w="sm" len="sm"/>
            <a:tailEnd type="triangle" w="sm" len="med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2144688" y="4437112"/>
            <a:ext cx="761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</a:rPr>
              <a:t>p2p</a:t>
            </a:r>
          </a:p>
          <a:p>
            <a:pPr algn="ctr"/>
            <a:r>
              <a:rPr lang="en-US" sz="1800" b="1" dirty="0" smtClean="0">
                <a:solidFill>
                  <a:schemeClr val="accent2">
                    <a:lumMod val="75000"/>
                  </a:schemeClr>
                </a:solidFill>
              </a:rPr>
              <a:t>(free)</a:t>
            </a:r>
            <a:endParaRPr lang="en-US" sz="1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9104" y="4365104"/>
            <a:ext cx="723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c2p</a:t>
            </a:r>
          </a:p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($$$)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088904" y="5733256"/>
            <a:ext cx="723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c2p</a:t>
            </a:r>
          </a:p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($$$)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04528" y="1196752"/>
            <a:ext cx="8496944" cy="3024336"/>
          </a:xfrm>
          <a:prstGeom prst="rect">
            <a:avLst/>
          </a:prstGeom>
          <a:solidFill>
            <a:schemeClr val="accent1">
              <a:alpha val="90000"/>
            </a:schemeClr>
          </a:solidFill>
          <a:ln w="1270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Depending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on the nature of </a:t>
            </a:r>
            <a:r>
              <a:rPr kumimoji="0" lang="en-US" sz="2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commercial agreements 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for peering, it is possible that huge shifts of traffic volumes from one AS to another imply an </a:t>
            </a:r>
            <a:r>
              <a:rPr kumimoji="0" lang="en-US" sz="2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economical loss</a:t>
            </a:r>
            <a:r>
              <a:rPr kumimoji="0" lang="en-US" sz="2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for the ISP</a:t>
            </a:r>
            <a:endParaRPr kumimoji="0" lang="en-US" sz="2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4953000" y="4365104"/>
            <a:ext cx="432048" cy="432048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vert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>
                <a:latin typeface="Courier"/>
                <a:cs typeface="Courier"/>
              </a:rPr>
              <a:t>: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Courier"/>
                <a:cs typeface="Courier"/>
              </a:rPr>
              <a:t>(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68624" y="5445224"/>
            <a:ext cx="411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AS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533623" y="4797152"/>
            <a:ext cx="411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AS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97216" y="5960313"/>
            <a:ext cx="411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AS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98715" y="4928461"/>
            <a:ext cx="411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AS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27" name="Picture 26" descr="facebook_logo_squa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016" y="5378543"/>
            <a:ext cx="256474" cy="205179"/>
          </a:xfrm>
          <a:prstGeom prst="rect">
            <a:avLst/>
          </a:prstGeom>
        </p:spPr>
      </p:pic>
      <p:pic>
        <p:nvPicPr>
          <p:cNvPr id="28" name="Picture 4" descr="C:\Users\Pierdomenico Fiadino\Dropbox\Work\logos_icons\120px-Sert_-_dead_smile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5485874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facebook_logo_squa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811" y="5846690"/>
            <a:ext cx="256474" cy="205179"/>
          </a:xfrm>
          <a:prstGeom prst="rect">
            <a:avLst/>
          </a:prstGeom>
        </p:spPr>
      </p:pic>
      <p:pic>
        <p:nvPicPr>
          <p:cNvPr id="30" name="Picture 29" descr="facebook_logo_squa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80000">
            <a:off x="7000782" y="5173364"/>
            <a:ext cx="256474" cy="2051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0" y="6581001"/>
            <a:ext cx="5248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Topology from: http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://irl.cs.ucla.edu/topology/</a:t>
            </a:r>
          </a:p>
        </p:txBody>
      </p:sp>
    </p:spTree>
    <p:extLst>
      <p:ext uri="{BB962C8B-B14F-4D97-AF65-F5344CB8AC3E}">
        <p14:creationId xmlns:p14="http://schemas.microsoft.com/office/powerpoint/2010/main" val="3979317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7" presetClass="path" presetSubtype="0" repeatCount="3000" accel="50000" decel="50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448 -0.01041 L 0.04356 -0.02637 C 0.05173 -0.03007 0.06423 -0.03354 0.0772 -0.03632 C 0.0921 -0.03956 0.10395 -0.04141 0.11244 -0.04141 L 0.15361 -0.04256 " pathEditMode="relative" rAng="-517227" ptsTypes="FffFF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0" y="-21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7" presetClass="path" presetSubtype="0" repeatCount="2000" accel="50000" decel="50000" fill="remove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0127E-6 4.94564E-6 L -0.0306 -0.00625 C -0.03733 -0.0081 -0.0455 -0.01203 -0.05334 -0.01828 C -0.0628 -0.02638 -0.06824 -0.03424 -0.07257 -0.04257 L -0.08987 -0.07727 " pathEditMode="relative" rAng="1847906" ptsTypes="FffFF">
                                      <p:cBhvr>
                                        <p:cTn id="20" dur="19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18" y="-284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7" presetClass="path" presetSubtype="0" repeatCount="2000" accel="50000" decel="50000" fill="remove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6261E-6 3.85843E-6 L -0.05157 0.00323 C -0.06231 0.00439 -0.07832 0.00323 -0.09498 0.00092 C -0.11388 -0.00162 -0.12926 -0.00486 -0.13951 -0.00903 L -0.18949 -0.02637 " pathEditMode="relative" rAng="332340" ptsTypes="FffFF">
                                      <p:cBhvr>
                                        <p:cTn id="22" dur="1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31" y="-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7" presetClass="emph" presetSubtype="0" repeatCount="500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6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46" grpId="0" animBg="1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6" descr="TSP_flow_SrvIP_2013-7-8_2013-8-4_as20940_ENK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5" b="-237"/>
          <a:stretch/>
        </p:blipFill>
        <p:spPr bwMode="auto">
          <a:xfrm>
            <a:off x="416496" y="1628800"/>
            <a:ext cx="5789363" cy="4244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77136" y="1772816"/>
            <a:ext cx="2952328" cy="48006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de-AT" sz="1600" i="1" dirty="0" smtClean="0"/>
              <a:t>For every IP: counters of flows number and volume</a:t>
            </a:r>
          </a:p>
          <a:p>
            <a:pPr>
              <a:buFont typeface="+mj-lt"/>
              <a:buAutoNum type="arabicPeriod"/>
            </a:pPr>
            <a:r>
              <a:rPr lang="de-AT" sz="1600" i="1" dirty="0" smtClean="0"/>
              <a:t>Counters cumulated over different time scale (eg. 1hour)</a:t>
            </a:r>
          </a:p>
          <a:p>
            <a:pPr>
              <a:buFont typeface="+mj-lt"/>
              <a:buAutoNum type="arabicPeriod"/>
            </a:pPr>
            <a:r>
              <a:rPr lang="de-AT" sz="1600" i="1" dirty="0" smtClean="0"/>
              <a:t>For every time-bin: distribution of counters across IPs</a:t>
            </a:r>
          </a:p>
          <a:p>
            <a:pPr>
              <a:buFont typeface="+mj-lt"/>
              <a:buAutoNum type="arabicPeriod"/>
            </a:pPr>
            <a:r>
              <a:rPr lang="de-AT" sz="1600" i="1" dirty="0" smtClean="0"/>
              <a:t>Distribution compared with Kullback-Leibler metric</a:t>
            </a:r>
          </a:p>
          <a:p>
            <a:pPr>
              <a:buFont typeface="+mj-lt"/>
              <a:buAutoNum type="arabicPeriod"/>
            </a:pPr>
            <a:r>
              <a:rPr lang="de-AT" sz="1600" i="1" dirty="0" smtClean="0"/>
              <a:t>Comparisons plotted on heatmap (logscale)</a:t>
            </a:r>
            <a:endParaRPr lang="en-US" sz="16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14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 smtClean="0"/>
              <a:t>Temporal Similarity Plots (TSP)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sz="2000" dirty="0" smtClean="0"/>
              <a:t>A powerfull tool to visualize temporal patterns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1784648" y="4231944"/>
            <a:ext cx="1058412" cy="792088"/>
          </a:xfrm>
          <a:prstGeom prst="rect">
            <a:avLst/>
          </a:prstGeom>
          <a:noFill/>
          <a:ln w="984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08181" y="6251448"/>
            <a:ext cx="1992891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it-IT" sz="1800" b="1" dirty="0" err="1" smtClean="0">
                <a:solidFill>
                  <a:schemeClr val="bg1"/>
                </a:solidFill>
              </a:rPr>
              <a:t>uniform</a:t>
            </a:r>
            <a:r>
              <a:rPr lang="it-IT" sz="1800" b="1" dirty="0" smtClean="0">
                <a:solidFill>
                  <a:schemeClr val="bg1"/>
                </a:solidFill>
              </a:rPr>
              <a:t> </a:t>
            </a:r>
            <a:r>
              <a:rPr lang="it-IT" sz="1800" b="1" dirty="0" err="1" smtClean="0">
                <a:solidFill>
                  <a:schemeClr val="bg1"/>
                </a:solidFill>
              </a:rPr>
              <a:t>settings</a:t>
            </a:r>
            <a:endParaRPr lang="it-IT" sz="1800" b="1" dirty="0" smtClean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864768" y="5013176"/>
            <a:ext cx="782795" cy="1301044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23" name="Content Placeholder 1"/>
          <p:cNvSpPr txBox="1">
            <a:spLocks/>
          </p:cNvSpPr>
          <p:nvPr/>
        </p:nvSpPr>
        <p:spPr bwMode="auto">
          <a:xfrm>
            <a:off x="742950" y="1219200"/>
            <a:ext cx="8420100" cy="985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0955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62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811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002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574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146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3718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29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charset="2"/>
              <a:buChar char="q"/>
            </a:pPr>
            <a:r>
              <a:rPr lang="de-AT" sz="1800" kern="0" dirty="0" smtClean="0">
                <a:solidFill>
                  <a:srgbClr val="000000"/>
                </a:solidFill>
              </a:rPr>
              <a:t>Discover </a:t>
            </a:r>
            <a:r>
              <a:rPr lang="de-AT" sz="1800" b="1" kern="0" dirty="0" smtClean="0">
                <a:solidFill>
                  <a:srgbClr val="000000"/>
                </a:solidFill>
              </a:rPr>
              <a:t>temporal patterns</a:t>
            </a:r>
            <a:r>
              <a:rPr lang="de-AT" sz="1800" kern="0" dirty="0" smtClean="0">
                <a:solidFill>
                  <a:srgbClr val="000000"/>
                </a:solidFill>
              </a:rPr>
              <a:t> and </a:t>
            </a:r>
            <a:r>
              <a:rPr lang="de-AT" sz="1800" b="1" i="1" kern="0" dirty="0" smtClean="0">
                <a:solidFill>
                  <a:srgbClr val="000000"/>
                </a:solidFill>
              </a:rPr>
              <a:t>(ir)</a:t>
            </a:r>
            <a:r>
              <a:rPr lang="de-AT" sz="1800" b="1" kern="0" dirty="0" smtClean="0">
                <a:solidFill>
                  <a:srgbClr val="000000"/>
                </a:solidFill>
              </a:rPr>
              <a:t>regularities </a:t>
            </a:r>
            <a:r>
              <a:rPr lang="de-AT" sz="1800" kern="0" dirty="0" smtClean="0">
                <a:solidFill>
                  <a:srgbClr val="000000"/>
                </a:solidFill>
              </a:rPr>
              <a:t>in distribution timeseries</a:t>
            </a:r>
            <a:endParaRPr lang="en-US" sz="1800" kern="0" dirty="0">
              <a:solidFill>
                <a:srgbClr val="000000"/>
              </a:solidFill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792760" y="4077072"/>
            <a:ext cx="216024" cy="2160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590332" y="5002320"/>
            <a:ext cx="216024" cy="2160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3800872" y="3212976"/>
            <a:ext cx="216024" cy="2160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736976" y="2492896"/>
            <a:ext cx="216024" cy="2160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06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  <p:bldP spid="20" grpId="0" animBg="1"/>
      <p:bldP spid="21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6" descr="TSP_flow_SrvIP_2013-7-8_2013-8-4_as20940_ENK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5" b="-237"/>
          <a:stretch/>
        </p:blipFill>
        <p:spPr bwMode="auto">
          <a:xfrm>
            <a:off x="416496" y="1628800"/>
            <a:ext cx="5789363" cy="4244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15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 smtClean="0"/>
              <a:t>Temporal Similarity Plots (TSP)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sz="2000" dirty="0" smtClean="0"/>
              <a:t>A powerfull tool to visualize temporal patterns</a:t>
            </a:r>
            <a:endParaRPr lang="en-US" dirty="0"/>
          </a:p>
        </p:txBody>
      </p:sp>
      <p:sp>
        <p:nvSpPr>
          <p:cNvPr id="23" name="Content Placeholder 1"/>
          <p:cNvSpPr txBox="1">
            <a:spLocks/>
          </p:cNvSpPr>
          <p:nvPr/>
        </p:nvSpPr>
        <p:spPr bwMode="auto">
          <a:xfrm>
            <a:off x="742950" y="1219200"/>
            <a:ext cx="8420100" cy="985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0955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62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811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002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574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146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3718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29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charset="2"/>
              <a:buChar char="q"/>
            </a:pPr>
            <a:r>
              <a:rPr lang="de-AT" sz="1800" kern="0" dirty="0" smtClean="0">
                <a:solidFill>
                  <a:srgbClr val="000000"/>
                </a:solidFill>
              </a:rPr>
              <a:t>Zoom on </a:t>
            </a:r>
            <a:r>
              <a:rPr lang="de-AT" sz="1800" kern="0" dirty="0" err="1" smtClean="0">
                <a:solidFill>
                  <a:srgbClr val="000000"/>
                </a:solidFill>
              </a:rPr>
              <a:t>unexpected</a:t>
            </a:r>
            <a:r>
              <a:rPr lang="de-AT" sz="1800" kern="0" dirty="0" smtClean="0">
                <a:solidFill>
                  <a:srgbClr val="000000"/>
                </a:solidFill>
              </a:rPr>
              <a:t> </a:t>
            </a:r>
            <a:r>
              <a:rPr lang="de-AT" sz="1800" kern="0" dirty="0" err="1" smtClean="0">
                <a:solidFill>
                  <a:srgbClr val="000000"/>
                </a:solidFill>
              </a:rPr>
              <a:t>events</a:t>
            </a:r>
            <a:endParaRPr lang="en-US" sz="1800" kern="0" dirty="0">
              <a:solidFill>
                <a:srgbClr val="000000"/>
              </a:solidFill>
            </a:endParaRPr>
          </a:p>
        </p:txBody>
      </p:sp>
      <p:pic>
        <p:nvPicPr>
          <p:cNvPr id="15" name="Picture 2" descr="C:\Users\Pierdomenico Fiadino\Dropbox\Work\Facebook_studies\Slides BCN\images\TSP_flow_SrvIP_2013-7-29_2013-8-2_as20940_ENK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992" y="2996952"/>
            <a:ext cx="4049633" cy="3625713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 bwMode="auto">
          <a:xfrm>
            <a:off x="4520952" y="2131150"/>
            <a:ext cx="745232" cy="721786"/>
          </a:xfrm>
          <a:prstGeom prst="rect">
            <a:avLst/>
          </a:prstGeom>
          <a:noFill/>
          <a:ln w="698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Curved Connector 16"/>
          <p:cNvCxnSpPr>
            <a:stCxn id="16" idx="3"/>
            <a:endCxn id="15" idx="0"/>
          </p:cNvCxnSpPr>
          <p:nvPr/>
        </p:nvCxnSpPr>
        <p:spPr bwMode="auto">
          <a:xfrm>
            <a:off x="5266184" y="2492043"/>
            <a:ext cx="1639625" cy="504909"/>
          </a:xfrm>
          <a:prstGeom prst="curvedConnector2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6825208" y="1744044"/>
            <a:ext cx="221824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AT" sz="1300" dirty="0" smtClean="0"/>
              <a:t>Events A, B, C, D perfectly visible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AT" sz="1300" dirty="0" smtClean="0"/>
              <a:t>Also new events (E, F) that were hidden in the time series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946529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16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Concluding remarks</a:t>
            </a:r>
            <a:endParaRPr lang="de-AT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742950" y="1219200"/>
            <a:ext cx="8420100" cy="4800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it-IT" dirty="0" smtClean="0"/>
              <a:t>Characterization of Facebook traffic as seen in a </a:t>
            </a:r>
            <a:r>
              <a:rPr lang="it-IT" b="1" dirty="0" smtClean="0"/>
              <a:t>operational mobile network</a:t>
            </a:r>
          </a:p>
          <a:p>
            <a:pPr marL="0" indent="0">
              <a:buNone/>
            </a:pPr>
            <a:endParaRPr lang="it-IT" b="1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it-IT" dirty="0" smtClean="0"/>
              <a:t>Quite complex hosting infrastructure</a:t>
            </a:r>
          </a:p>
          <a:p>
            <a:pPr lvl="1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it-IT" sz="1800" dirty="0" smtClean="0"/>
              <a:t>involved organizations caching an distributing contents</a:t>
            </a:r>
          </a:p>
          <a:p>
            <a:pPr lvl="1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it-IT" sz="1800" dirty="0" smtClean="0"/>
              <a:t>Number of server distributed at multiple locations</a:t>
            </a:r>
          </a:p>
          <a:p>
            <a:pPr lvl="1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it-IT" sz="1800" dirty="0" smtClean="0"/>
              <a:t>Complexity of load balancy policies</a:t>
            </a:r>
          </a:p>
          <a:p>
            <a:pPr marL="533400" lvl="1" indent="0">
              <a:buClr>
                <a:srgbClr val="3192C1"/>
              </a:buClr>
              <a:buNone/>
            </a:pPr>
            <a:endParaRPr lang="it-IT" sz="18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it-IT" dirty="0" smtClean="0"/>
              <a:t>Analysis of unexpeted events</a:t>
            </a:r>
          </a:p>
          <a:p>
            <a:pPr lvl="1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it-IT" sz="1800" dirty="0" smtClean="0"/>
              <a:t>the way the traffic is served can abruptly change</a:t>
            </a:r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6" name="Picture 2" descr="C:\Users\Pierdomenico Fiadino\Dropbox\Work\logos_icons\1206_Facebook_glas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864" y="5416533"/>
            <a:ext cx="2160240" cy="1180819"/>
          </a:xfrm>
          <a:prstGeom prst="rect">
            <a:avLst/>
          </a:prstGeom>
          <a:noFill/>
          <a:effectLst>
            <a:glow rad="127000">
              <a:schemeClr val="accent1">
                <a:alpha val="46000"/>
              </a:schemeClr>
            </a:glo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529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17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76110" y="2988241"/>
            <a:ext cx="5598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3200" b="1" dirty="0" smtClean="0">
                <a:solidFill>
                  <a:srgbClr val="3192C1"/>
                </a:solidFill>
              </a:rPr>
              <a:t>thank you for you attention!</a:t>
            </a:r>
            <a:endParaRPr lang="de-AT" sz="3200" b="1" dirty="0">
              <a:solidFill>
                <a:srgbClr val="3192C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7134" y="5143667"/>
            <a:ext cx="5835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800" b="1" dirty="0" smtClean="0"/>
              <a:t>Pierdomenico Fiadino</a:t>
            </a:r>
          </a:p>
          <a:p>
            <a:pPr algn="ctr"/>
            <a:r>
              <a:rPr lang="de-AT" sz="1800" dirty="0" smtClean="0"/>
              <a:t>Telecommunications Research Center of Vienna (FTW)</a:t>
            </a:r>
          </a:p>
          <a:p>
            <a:pPr algn="ctr"/>
            <a:r>
              <a:rPr lang="de-AT" sz="1800" dirty="0" smtClean="0"/>
              <a:t>&lt;</a:t>
            </a:r>
            <a:r>
              <a:rPr lang="de-AT" sz="1800" i="1" dirty="0" smtClean="0"/>
              <a:t>fiadino@ftw.at</a:t>
            </a:r>
            <a:r>
              <a:rPr lang="de-AT" sz="1800" dirty="0" smtClean="0"/>
              <a:t>&gt;</a:t>
            </a:r>
            <a:endParaRPr lang="de-AT" sz="18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545288" y="332656"/>
            <a:ext cx="2088232" cy="72008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613966"/>
            <a:ext cx="2576736" cy="6547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00" y="724214"/>
            <a:ext cx="2736304" cy="544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55936" y="1270684"/>
            <a:ext cx="1297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chemeClr val="bg1">
                    <a:lumMod val="65000"/>
                  </a:schemeClr>
                </a:solidFill>
              </a:rPr>
              <a:t>http://www.ftw.at</a:t>
            </a:r>
            <a:endParaRPr lang="de-AT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92474" y="1270684"/>
            <a:ext cx="1857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chemeClr val="bg1">
                    <a:lumMod val="65000"/>
                  </a:schemeClr>
                </a:solidFill>
              </a:rPr>
              <a:t>http://www.ict-mplane.eu</a:t>
            </a:r>
            <a:endParaRPr lang="de-AT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848544" y="3284984"/>
            <a:ext cx="8420100" cy="1438672"/>
          </a:xfrm>
        </p:spPr>
        <p:txBody>
          <a:bodyPr/>
          <a:lstStyle/>
          <a:p>
            <a:pPr marL="0" indent="0" algn="ctr">
              <a:buNone/>
            </a:pPr>
            <a:endParaRPr lang="de-AT" sz="1800" b="1" dirty="0" smtClean="0"/>
          </a:p>
          <a:p>
            <a:pPr marL="0" indent="0" algn="ctr">
              <a:buNone/>
            </a:pPr>
            <a:r>
              <a:rPr lang="de-AT" sz="1800" b="1" dirty="0" smtClean="0">
                <a:solidFill>
                  <a:schemeClr val="bg1">
                    <a:lumMod val="50000"/>
                  </a:schemeClr>
                </a:solidFill>
              </a:rPr>
              <a:t>Acknowledgement</a:t>
            </a:r>
            <a:r>
              <a:rPr lang="de-AT" sz="1800" dirty="0" smtClean="0">
                <a:solidFill>
                  <a:schemeClr val="bg1">
                    <a:lumMod val="50000"/>
                  </a:schemeClr>
                </a:solidFill>
              </a:rPr>
              <a:t>: this work is part of the European FP-7 project </a:t>
            </a:r>
            <a:r>
              <a:rPr lang="de-AT" sz="1800" b="1" dirty="0" smtClean="0">
                <a:solidFill>
                  <a:schemeClr val="bg1">
                    <a:lumMod val="50000"/>
                  </a:schemeClr>
                </a:solidFill>
              </a:rPr>
              <a:t>mPlane</a:t>
            </a:r>
            <a:endParaRPr lang="de-AT" sz="18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018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18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848544" y="3284984"/>
            <a:ext cx="8420100" cy="1438672"/>
          </a:xfrm>
        </p:spPr>
        <p:txBody>
          <a:bodyPr/>
          <a:lstStyle/>
          <a:p>
            <a:pPr marL="0" indent="0" algn="ctr">
              <a:buNone/>
            </a:pPr>
            <a:r>
              <a:rPr lang="de-AT" sz="2000" b="1" dirty="0" smtClean="0">
                <a:solidFill>
                  <a:srgbClr val="3192C1"/>
                </a:solidFill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868635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0" y="1450693"/>
            <a:ext cx="4690022" cy="3492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19</a:t>
            </a:fld>
            <a:r>
              <a:rPr lang="en-US" dirty="0" smtClean="0"/>
              <a:t> -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Temporal Traffic Dynamics</a:t>
            </a:r>
            <a:endParaRPr lang="de-A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48" y="1450693"/>
            <a:ext cx="5340078" cy="349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0211" y="5016669"/>
            <a:ext cx="3672408" cy="307777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</a:rPr>
              <a:t>minumum RTT daily dynamics (hourly)</a:t>
            </a:r>
            <a:endParaRPr lang="en-US" sz="1400" b="1" i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45579" y="5016668"/>
            <a:ext cx="3672408" cy="307777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</a:rPr>
              <a:t>minumum RTT dynamcs over 3 days</a:t>
            </a:r>
            <a:endParaRPr lang="en-US" sz="1400" b="1" i="1" dirty="0">
              <a:solidFill>
                <a:schemeClr val="bg1"/>
              </a:solidFill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742950" y="1124744"/>
            <a:ext cx="8420100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0955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62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811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002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574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146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3718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29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 defTabSz="914400">
              <a:buClr>
                <a:srgbClr val="0070C0"/>
              </a:buClr>
              <a:buFont typeface="Wingdings" panose="05000000000000000000" pitchFamily="2" charset="2"/>
              <a:buChar char="q"/>
              <a:defRPr/>
            </a:pPr>
            <a:r>
              <a:rPr lang="en-US" sz="1800" kern="0" dirty="0" smtClean="0"/>
              <a:t>Now: focus on temporal evolution of the Facebook’s traffic patterns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742950" y="5445224"/>
            <a:ext cx="3809669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0955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62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811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002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574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146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3718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29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 defTabSz="914400">
              <a:buClr>
                <a:srgbClr val="0070C0"/>
              </a:buClr>
              <a:buFont typeface="Wingdings" panose="05000000000000000000" pitchFamily="2" charset="2"/>
              <a:buChar char="q"/>
              <a:defRPr/>
            </a:pPr>
            <a:r>
              <a:rPr lang="en-US" sz="1800" kern="0" dirty="0" smtClean="0"/>
              <a:t>Distribution of min RTT for each 3-hours slot in a day</a:t>
            </a:r>
          </a:p>
          <a:p>
            <a:pPr algn="just" defTabSz="914400">
              <a:buClr>
                <a:srgbClr val="0070C0"/>
              </a:buClr>
              <a:buFont typeface="Wingdings" panose="05000000000000000000" pitchFamily="2" charset="2"/>
              <a:buChar char="q"/>
              <a:defRPr/>
            </a:pPr>
            <a:r>
              <a:rPr lang="en-US" sz="1800" kern="0" dirty="0" smtClean="0"/>
              <a:t>Rather stable, some slight variations during night and morning</a:t>
            </a:r>
          </a:p>
        </p:txBody>
      </p:sp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5276948" y="5435297"/>
            <a:ext cx="3809669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0955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62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811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002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574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146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3718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29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 defTabSz="914400">
              <a:buClr>
                <a:srgbClr val="0070C0"/>
              </a:buClr>
              <a:buFont typeface="Wingdings" panose="05000000000000000000" pitchFamily="2" charset="2"/>
              <a:buChar char="q"/>
              <a:defRPr/>
            </a:pPr>
            <a:r>
              <a:rPr lang="en-US" sz="1800" kern="0" dirty="0" smtClean="0"/>
              <a:t>Heat-map showing </a:t>
            </a:r>
            <a:r>
              <a:rPr lang="en-US" sz="1800" kern="0" dirty="0" err="1" smtClean="0"/>
              <a:t>minRTT</a:t>
            </a:r>
            <a:r>
              <a:rPr lang="en-US" sz="1800" kern="0" dirty="0" smtClean="0"/>
              <a:t> values observed during 3 days</a:t>
            </a:r>
          </a:p>
          <a:p>
            <a:pPr algn="just" defTabSz="914400">
              <a:buClr>
                <a:srgbClr val="0070C0"/>
              </a:buClr>
              <a:buFont typeface="Wingdings" panose="05000000000000000000" pitchFamily="2" charset="2"/>
              <a:buChar char="q"/>
              <a:defRPr/>
            </a:pPr>
            <a:r>
              <a:rPr lang="en-US" sz="1800" kern="0" dirty="0" smtClean="0"/>
              <a:t>Slight shifts during the first day (6am-12am at 14ms and 20ms)</a:t>
            </a:r>
          </a:p>
        </p:txBody>
      </p:sp>
    </p:spTree>
    <p:extLst>
      <p:ext uri="{BB962C8B-B14F-4D97-AF65-F5344CB8AC3E}">
        <p14:creationId xmlns:p14="http://schemas.microsoft.com/office/powerpoint/2010/main" val="1904434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it-IT" sz="2000" dirty="0" smtClean="0"/>
              <a:t>Content Delivery Networks (CDNs) deployment is growing fast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it-IT" sz="2000" dirty="0"/>
              <a:t>Internet-scale services need complex provisioning systems</a:t>
            </a:r>
          </a:p>
          <a:p>
            <a:pPr lvl="1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it-IT" sz="1800" dirty="0"/>
              <a:t>different organizations (i.e. hosting companies)</a:t>
            </a:r>
          </a:p>
          <a:p>
            <a:pPr lvl="1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it-IT" sz="1800" dirty="0"/>
              <a:t>decentralized and geographical distributed</a:t>
            </a:r>
          </a:p>
          <a:p>
            <a:pPr lvl="1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it-IT" sz="1800" dirty="0"/>
              <a:t>sophisticated load balancing </a:t>
            </a:r>
            <a:r>
              <a:rPr lang="it-IT" sz="1800" dirty="0" smtClean="0"/>
              <a:t>policies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it-IT" sz="2000" dirty="0" smtClean="0"/>
              <a:t>Characterization of such traffic delivery is an hot research topic and extremely valuable for network operators:</a:t>
            </a:r>
          </a:p>
          <a:p>
            <a:pPr lvl="1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it-IT" sz="1800" dirty="0" smtClean="0"/>
              <a:t>content caching</a:t>
            </a:r>
          </a:p>
          <a:p>
            <a:pPr lvl="1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it-IT" sz="1800" dirty="0" smtClean="0"/>
              <a:t>traffic engineering</a:t>
            </a:r>
          </a:p>
          <a:p>
            <a:pPr lvl="1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it-IT" sz="1800" dirty="0" smtClean="0"/>
              <a:t>anomaly detection and troubleshooting</a:t>
            </a:r>
            <a:endParaRPr lang="it-IT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it-IT" sz="2000" b="1" dirty="0" smtClean="0"/>
              <a:t>This work: focus on the well known social network </a:t>
            </a:r>
            <a:r>
              <a:rPr lang="it-IT" sz="2000" b="1" dirty="0" smtClean="0">
                <a:solidFill>
                  <a:srgbClr val="0070C0"/>
                </a:solidFill>
              </a:rPr>
              <a:t>Facebook</a:t>
            </a:r>
          </a:p>
          <a:p>
            <a:pPr>
              <a:buFont typeface="Wingdings" panose="05000000000000000000" pitchFamily="2" charset="2"/>
              <a:buChar char="§"/>
            </a:pPr>
            <a:endParaRPr lang="de-AT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2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Motivations</a:t>
            </a:r>
            <a:endParaRPr lang="de-AT" dirty="0"/>
          </a:p>
        </p:txBody>
      </p:sp>
      <p:pic>
        <p:nvPicPr>
          <p:cNvPr id="6" name="Picture 5" descr="ft_content_delive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57" y="5568768"/>
            <a:ext cx="2423486" cy="1346937"/>
          </a:xfrm>
          <a:prstGeom prst="rect">
            <a:avLst/>
          </a:prstGeom>
        </p:spPr>
      </p:pic>
      <p:pic>
        <p:nvPicPr>
          <p:cNvPr id="7" name="Content Placeholder 8" descr="akamai_logo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7" r="-5209"/>
          <a:stretch/>
        </p:blipFill>
        <p:spPr bwMode="auto">
          <a:xfrm>
            <a:off x="4592960" y="5253043"/>
            <a:ext cx="749266" cy="300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google_logo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011" y="5671451"/>
            <a:ext cx="914069" cy="570785"/>
          </a:xfrm>
          <a:prstGeom prst="rect">
            <a:avLst/>
          </a:prstGeom>
        </p:spPr>
      </p:pic>
      <p:pic>
        <p:nvPicPr>
          <p:cNvPr id="9" name="Picture 8" descr="limelight_logo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801" y="6280020"/>
            <a:ext cx="1380496" cy="595793"/>
          </a:xfrm>
          <a:prstGeom prst="rect">
            <a:avLst/>
          </a:prstGeom>
        </p:spPr>
      </p:pic>
      <p:pic>
        <p:nvPicPr>
          <p:cNvPr id="10" name="Picture 9" descr="leaseweb_logo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319" y="5900761"/>
            <a:ext cx="1239681" cy="253747"/>
          </a:xfrm>
          <a:prstGeom prst="rect">
            <a:avLst/>
          </a:prstGeom>
        </p:spPr>
      </p:pic>
      <p:pic>
        <p:nvPicPr>
          <p:cNvPr id="11" name="Picture 10" descr="amazon_logo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27" y="6353460"/>
            <a:ext cx="1162825" cy="428791"/>
          </a:xfrm>
          <a:prstGeom prst="rect">
            <a:avLst/>
          </a:prstGeom>
        </p:spPr>
      </p:pic>
      <p:pic>
        <p:nvPicPr>
          <p:cNvPr id="12" name="Picture 11" descr="facebook_like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408" y="4606180"/>
            <a:ext cx="360040" cy="29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1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20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 smtClean="0"/>
              <a:t>Temporal Similarity Plots (TSP)</a:t>
            </a:r>
            <a:br>
              <a:rPr lang="it-IT" sz="2400" dirty="0" smtClean="0"/>
            </a:br>
            <a:r>
              <a:rPr lang="it-IT" sz="2000" dirty="0" err="1" smtClean="0"/>
              <a:t>Akamai</a:t>
            </a:r>
            <a:r>
              <a:rPr lang="it-IT" sz="2000" dirty="0" smtClean="0"/>
              <a:t> </a:t>
            </a:r>
            <a:r>
              <a:rPr lang="it-IT" sz="2000" dirty="0" err="1" smtClean="0"/>
              <a:t>only</a:t>
            </a:r>
            <a:endParaRPr lang="en-US" sz="2000" dirty="0"/>
          </a:p>
        </p:txBody>
      </p:sp>
      <p:pic>
        <p:nvPicPr>
          <p:cNvPr id="6" name="Content Placeholder 6" descr="TSP_flow_SrvIP_2013-7-8_2013-8-4_as20940_ENK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5" b="-237"/>
          <a:stretch/>
        </p:blipFill>
        <p:spPr bwMode="auto">
          <a:xfrm>
            <a:off x="704528" y="1196752"/>
            <a:ext cx="6771626" cy="496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C:\Users\Pierdomenico Fiadino\Dropbox\Work\Facebook_studies\Slides BCN\images\TSP_flow_SrvIP_2013-7-29_2013-8-2_as20940_ENK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072" y="3013237"/>
            <a:ext cx="4049633" cy="3625713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5575920" y="1916832"/>
            <a:ext cx="745232" cy="721786"/>
          </a:xfrm>
          <a:prstGeom prst="rect">
            <a:avLst/>
          </a:prstGeom>
          <a:noFill/>
          <a:ln w="698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Curved Connector 10"/>
          <p:cNvCxnSpPr>
            <a:stCxn id="7" idx="3"/>
            <a:endCxn id="2050" idx="0"/>
          </p:cNvCxnSpPr>
          <p:nvPr/>
        </p:nvCxnSpPr>
        <p:spPr bwMode="auto">
          <a:xfrm>
            <a:off x="6321152" y="2277725"/>
            <a:ext cx="1304737" cy="735512"/>
          </a:xfrm>
          <a:prstGeom prst="curvedConnector2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7545288" y="1688321"/>
            <a:ext cx="221824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AT" sz="1300" dirty="0" smtClean="0"/>
              <a:t>Events A, B, C, D perfectly visible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AT" sz="1300" dirty="0" smtClean="0"/>
              <a:t>Also new events (E, F) that were hidden in the time series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008117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de-AT" sz="2000" dirty="0" smtClean="0"/>
              <a:t>Why Facebook</a:t>
            </a:r>
          </a:p>
          <a:p>
            <a:pPr>
              <a:buFont typeface="Wingdings" charset="2"/>
              <a:buChar char="q"/>
            </a:pPr>
            <a:r>
              <a:rPr lang="de-AT" sz="2000" dirty="0" smtClean="0"/>
              <a:t>Monitoring architecture and dataset</a:t>
            </a:r>
          </a:p>
          <a:p>
            <a:pPr>
              <a:buFont typeface="Wingdings" charset="2"/>
              <a:buChar char="q"/>
            </a:pPr>
            <a:r>
              <a:rPr lang="de-AT" sz="2000" dirty="0" smtClean="0"/>
              <a:t>Overview on Facebook‘s hosting infrastructure</a:t>
            </a:r>
          </a:p>
          <a:p>
            <a:pPr>
              <a:buFont typeface="Wingdings" charset="2"/>
              <a:buChar char="q"/>
            </a:pPr>
            <a:r>
              <a:rPr lang="de-AT" sz="2000" dirty="0" smtClean="0"/>
              <a:t>Geographical diversity of the provisioning system</a:t>
            </a:r>
          </a:p>
          <a:p>
            <a:pPr lvl="1">
              <a:buFont typeface="Wingdings" charset="2"/>
              <a:buChar char="q"/>
            </a:pPr>
            <a:r>
              <a:rPr lang="de-AT" sz="1800" dirty="0" smtClean="0"/>
              <a:t>I</a:t>
            </a:r>
            <a:r>
              <a:rPr lang="de-AT" sz="1600" dirty="0" smtClean="0"/>
              <a:t>P location through MaxMind dataset</a:t>
            </a:r>
          </a:p>
          <a:p>
            <a:pPr lvl="1">
              <a:buFont typeface="Wingdings" charset="2"/>
              <a:buChar char="q"/>
            </a:pPr>
            <a:r>
              <a:rPr lang="de-AT" sz="1600" dirty="0" smtClean="0"/>
              <a:t>IP distances through RTT measurements</a:t>
            </a:r>
          </a:p>
          <a:p>
            <a:pPr>
              <a:buFont typeface="Wingdings" charset="2"/>
              <a:buChar char="q"/>
            </a:pPr>
            <a:r>
              <a:rPr lang="de-AT" sz="2000" dirty="0" smtClean="0"/>
              <a:t>Addressing space</a:t>
            </a:r>
          </a:p>
          <a:p>
            <a:pPr>
              <a:buFont typeface="Wingdings" charset="2"/>
              <a:buChar char="q"/>
            </a:pPr>
            <a:r>
              <a:rPr lang="de-AT" sz="2000" dirty="0" smtClean="0"/>
              <a:t>Hosting companies and different rules</a:t>
            </a:r>
          </a:p>
          <a:p>
            <a:pPr lvl="1">
              <a:buFont typeface="Wingdings" charset="2"/>
              <a:buChar char="q"/>
            </a:pPr>
            <a:r>
              <a:rPr lang="de-AT" sz="1600" dirty="0" smtClean="0"/>
              <a:t>static vs. </a:t>
            </a:r>
            <a:r>
              <a:rPr lang="de-AT" sz="1600" dirty="0" err="1" smtClean="0"/>
              <a:t>dynamic</a:t>
            </a:r>
            <a:r>
              <a:rPr lang="de-AT" sz="1600" dirty="0" smtClean="0"/>
              <a:t> </a:t>
            </a:r>
            <a:r>
              <a:rPr lang="de-AT" sz="1600" dirty="0" err="1" smtClean="0"/>
              <a:t>contents</a:t>
            </a:r>
            <a:endParaRPr lang="de-AT" sz="1600" dirty="0" smtClean="0"/>
          </a:p>
          <a:p>
            <a:pPr>
              <a:buFont typeface="Wingdings" charset="2"/>
              <a:buChar char="q"/>
            </a:pPr>
            <a:r>
              <a:rPr lang="de-AT" sz="2000" dirty="0"/>
              <a:t>CDN-</a:t>
            </a:r>
            <a:r>
              <a:rPr lang="de-AT" sz="2000" dirty="0" err="1"/>
              <a:t>interplay</a:t>
            </a:r>
            <a:r>
              <a:rPr lang="de-AT" sz="2000" dirty="0"/>
              <a:t> </a:t>
            </a:r>
            <a:r>
              <a:rPr lang="de-AT" sz="2000" dirty="0" err="1"/>
              <a:t>and</a:t>
            </a:r>
            <a:r>
              <a:rPr lang="de-AT" sz="2000" dirty="0"/>
              <a:t> </a:t>
            </a:r>
            <a:r>
              <a:rPr lang="de-AT" sz="2000" dirty="0" err="1"/>
              <a:t>unexpected</a:t>
            </a:r>
            <a:r>
              <a:rPr lang="de-AT" sz="2000" dirty="0"/>
              <a:t> </a:t>
            </a:r>
            <a:r>
              <a:rPr lang="de-AT" sz="2000" dirty="0" err="1"/>
              <a:t>events</a:t>
            </a:r>
            <a:endParaRPr lang="de-AT" sz="1600" dirty="0"/>
          </a:p>
          <a:p>
            <a:pPr>
              <a:buFont typeface="Wingdings" charset="2"/>
              <a:buChar char="q"/>
            </a:pPr>
            <a:r>
              <a:rPr lang="de-AT" sz="2000" dirty="0" smtClean="0"/>
              <a:t>Temporal characteristics </a:t>
            </a:r>
            <a:r>
              <a:rPr lang="de-AT" sz="2000" dirty="0" err="1" smtClean="0"/>
              <a:t>of</a:t>
            </a:r>
            <a:r>
              <a:rPr lang="de-AT" sz="2000" dirty="0" smtClean="0"/>
              <a:t> </a:t>
            </a:r>
            <a:r>
              <a:rPr lang="de-AT" sz="2000" dirty="0" err="1" smtClean="0"/>
              <a:t>traffic</a:t>
            </a:r>
            <a:endParaRPr lang="de-AT" sz="20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738188" y="274638"/>
            <a:ext cx="6500812" cy="796925"/>
          </a:xfrm>
        </p:spPr>
        <p:txBody>
          <a:bodyPr/>
          <a:lstStyle/>
          <a:p>
            <a:r>
              <a:rPr lang="de-AT" sz="2400" dirty="0" smtClean="0"/>
              <a:t>Outlook</a:t>
            </a:r>
            <a:br>
              <a:rPr lang="de-AT" sz="2400" dirty="0" smtClean="0"/>
            </a:br>
            <a:endParaRPr lang="de-AT" sz="24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3</a:t>
            </a:fld>
            <a:r>
              <a:rPr lang="en-US" dirty="0" smtClean="0"/>
              <a:t> -</a:t>
            </a:r>
            <a:endParaRPr lang="en-US" dirty="0"/>
          </a:p>
        </p:txBody>
      </p:sp>
      <p:pic>
        <p:nvPicPr>
          <p:cNvPr id="9" name="Picture 8" descr="Content-delivery-network.png"/>
          <p:cNvPicPr>
            <a:picLocks noChangeAspect="1"/>
          </p:cNvPicPr>
          <p:nvPr/>
        </p:nvPicPr>
        <p:blipFill>
          <a:blip r:embed="rId2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96" y="2636912"/>
            <a:ext cx="4612936" cy="221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38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4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Why Facebook</a:t>
            </a:r>
            <a:endParaRPr lang="de-AT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742950" y="1219200"/>
            <a:ext cx="8420100" cy="4800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it-IT" sz="2000" dirty="0" smtClean="0"/>
              <a:t>Most popular and wide-spread Online Social Network (OSN)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it-IT" sz="2000" dirty="0" smtClean="0"/>
              <a:t>Hosted by Akamai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it-IT" sz="2000" dirty="0" smtClean="0"/>
              <a:t>Some numbers:</a:t>
            </a:r>
          </a:p>
          <a:p>
            <a:pPr lvl="1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it-IT" sz="1800" dirty="0" smtClean="0"/>
              <a:t>1.28 billion of active users (as of March 2014)</a:t>
            </a:r>
          </a:p>
          <a:p>
            <a:pPr lvl="1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it-IT" sz="1800" dirty="0" smtClean="0"/>
              <a:t>137.000 servers in 85 countries / 1200 networks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it-IT" sz="2000" dirty="0" smtClean="0"/>
              <a:t>From our dataset:</a:t>
            </a:r>
          </a:p>
          <a:p>
            <a:pPr lvl="1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it-IT" sz="1800" dirty="0"/>
              <a:t>70% of users in our dataset</a:t>
            </a:r>
          </a:p>
          <a:p>
            <a:pPr lvl="1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it-IT" sz="1800" dirty="0"/>
              <a:t>10% of total traffic volume</a:t>
            </a:r>
          </a:p>
          <a:p>
            <a:pPr lvl="1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it-IT" sz="1800" dirty="0"/>
              <a:t>~6000 different IP addresses</a:t>
            </a:r>
          </a:p>
          <a:p>
            <a:pPr lvl="1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it-IT" sz="1800" dirty="0"/>
              <a:t>in ~250 Autonomous Systems</a:t>
            </a:r>
          </a:p>
          <a:p>
            <a:pPr lvl="1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it-IT" sz="1800" dirty="0"/>
              <a:t>In ~20 countries across the globe</a:t>
            </a:r>
          </a:p>
          <a:p>
            <a:pPr>
              <a:buFont typeface="Wingdings" panose="05000000000000000000" pitchFamily="2" charset="2"/>
              <a:buChar char="q"/>
            </a:pPr>
            <a:endParaRPr lang="it-IT" sz="2000" dirty="0" smtClean="0"/>
          </a:p>
          <a:p>
            <a:pPr lvl="1">
              <a:buFont typeface="Wingdings" panose="05000000000000000000" pitchFamily="2" charset="2"/>
              <a:buChar char="q"/>
            </a:pPr>
            <a:endParaRPr lang="it-IT" sz="1600" dirty="0" smtClean="0"/>
          </a:p>
          <a:p>
            <a:pPr>
              <a:buFont typeface="Wingdings" panose="05000000000000000000" pitchFamily="2" charset="2"/>
              <a:buChar char="q"/>
            </a:pPr>
            <a:endParaRPr lang="de-A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12" y="1556792"/>
            <a:ext cx="912445" cy="432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667" y="3443888"/>
            <a:ext cx="2550215" cy="1301130"/>
          </a:xfrm>
          <a:prstGeom prst="rect">
            <a:avLst/>
          </a:prstGeom>
        </p:spPr>
      </p:pic>
      <p:pic>
        <p:nvPicPr>
          <p:cNvPr id="9" name="Picture 2" descr="C:\Users\Pierdomenico Fiadino\Dropbox\Work\logos_icons\1206_Facebook_glas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224" y="3284984"/>
            <a:ext cx="3096344" cy="1692507"/>
          </a:xfrm>
          <a:prstGeom prst="rect">
            <a:avLst/>
          </a:prstGeom>
          <a:noFill/>
          <a:effectLst>
            <a:glow rad="127000">
              <a:schemeClr val="accent1">
                <a:alpha val="46000"/>
              </a:schemeClr>
            </a:glo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12540" y="5445224"/>
            <a:ext cx="8280920" cy="769441"/>
          </a:xfrm>
          <a:prstGeom prst="rect">
            <a:avLst/>
          </a:prstGeom>
          <a:solidFill>
            <a:srgbClr val="3192C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i="1" dirty="0" smtClean="0">
                <a:solidFill>
                  <a:schemeClr val="bg1"/>
                </a:solidFill>
              </a:rPr>
              <a:t>Facebook is the perfect study case to </a:t>
            </a:r>
          </a:p>
          <a:p>
            <a:pPr algn="ctr"/>
            <a:r>
              <a:rPr lang="en-US" sz="2200" i="1" dirty="0" smtClean="0">
                <a:solidFill>
                  <a:schemeClr val="bg1"/>
                </a:solidFill>
              </a:rPr>
              <a:t>understand large services’ provisioning systems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960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742950" y="1219200"/>
            <a:ext cx="8420100" cy="4800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de-AT" dirty="0" smtClean="0"/>
              <a:t>Data passively collected at the mobile network of a major European operator</a:t>
            </a:r>
          </a:p>
          <a:p>
            <a:pPr>
              <a:buFont typeface="Wingdings" panose="05000000000000000000" pitchFamily="2" charset="2"/>
              <a:buChar char="q"/>
            </a:pPr>
            <a:endParaRPr lang="de-AT" dirty="0"/>
          </a:p>
          <a:p>
            <a:pPr>
              <a:buFont typeface="Wingdings" panose="05000000000000000000" pitchFamily="2" charset="2"/>
              <a:buChar char="q"/>
            </a:pPr>
            <a:endParaRPr lang="de-AT" dirty="0" smtClean="0"/>
          </a:p>
          <a:p>
            <a:pPr>
              <a:buFont typeface="Wingdings" panose="05000000000000000000" pitchFamily="2" charset="2"/>
              <a:buChar char="q"/>
            </a:pPr>
            <a:endParaRPr lang="de-AT" dirty="0"/>
          </a:p>
          <a:p>
            <a:pPr>
              <a:buFont typeface="Wingdings" panose="05000000000000000000" pitchFamily="2" charset="2"/>
              <a:buChar char="q"/>
            </a:pPr>
            <a:endParaRPr lang="de-AT" dirty="0" smtClean="0"/>
          </a:p>
          <a:p>
            <a:pPr marL="0" indent="0">
              <a:buNone/>
            </a:pPr>
            <a:endParaRPr lang="de-AT" dirty="0"/>
          </a:p>
          <a:p>
            <a:pPr>
              <a:buFont typeface="Wingdings" panose="05000000000000000000" pitchFamily="2" charset="2"/>
              <a:buChar char="q"/>
            </a:pPr>
            <a:r>
              <a:rPr lang="de-AT" dirty="0" smtClean="0"/>
              <a:t>Dataset: </a:t>
            </a:r>
          </a:p>
          <a:p>
            <a:pPr lvl="1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dirty="0" smtClean="0"/>
              <a:t>HTTP tickets (summary of HTTP connections)</a:t>
            </a:r>
          </a:p>
          <a:p>
            <a:pPr lvl="1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b="1" dirty="0" smtClean="0"/>
              <a:t>One month</a:t>
            </a:r>
            <a:r>
              <a:rPr lang="de-AT" dirty="0" smtClean="0"/>
              <a:t> (mid. 2013), millions of users</a:t>
            </a:r>
          </a:p>
          <a:p>
            <a:pPr lvl="1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dirty="0" smtClean="0"/>
              <a:t>Stored in </a:t>
            </a:r>
            <a:r>
              <a:rPr lang="de-AT" b="1" dirty="0" smtClean="0"/>
              <a:t>DBStream</a:t>
            </a:r>
            <a:r>
              <a:rPr lang="de-AT" dirty="0" smtClean="0"/>
              <a:t> (streaming datawarehouse system)</a:t>
            </a:r>
          </a:p>
          <a:p>
            <a:pPr lvl="1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dirty="0" smtClean="0"/>
              <a:t>Classified using the </a:t>
            </a:r>
            <a:r>
              <a:rPr lang="de-AT" b="1" dirty="0" smtClean="0"/>
              <a:t>HTTPTag</a:t>
            </a:r>
            <a:r>
              <a:rPr lang="de-AT" dirty="0" smtClean="0"/>
              <a:t> traffic classification tool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5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System Architecture and Dataset</a:t>
            </a:r>
            <a:endParaRPr lang="de-A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2251705"/>
            <a:ext cx="7294026" cy="1825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2361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47" y="1196752"/>
            <a:ext cx="4643589" cy="3492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6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Hosting Infrastructure Overview</a:t>
            </a:r>
            <a:endParaRPr lang="de-A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667" y="1196752"/>
            <a:ext cx="4643589" cy="349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0211" y="4761176"/>
            <a:ext cx="3672408" cy="307777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</a:rPr>
              <a:t>Number of IP addresses per A.S.</a:t>
            </a:r>
            <a:endParaRPr lang="en-US" sz="1400" b="1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0731" y="4761175"/>
            <a:ext cx="3672408" cy="307777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</a:rPr>
              <a:t>Share of flows per A.S.</a:t>
            </a:r>
            <a:endParaRPr lang="en-US" sz="1400" b="1" i="1" dirty="0">
              <a:solidFill>
                <a:schemeClr val="bg1"/>
              </a:solidFill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742950" y="5445224"/>
            <a:ext cx="8420100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0955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62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811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002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574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146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3718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29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 defTabSz="914400">
              <a:buClr>
                <a:srgbClr val="0070C0"/>
              </a:buClr>
              <a:buFont typeface="Wingdings" panose="05000000000000000000" pitchFamily="2" charset="2"/>
              <a:buChar char="q"/>
              <a:defRPr/>
            </a:pPr>
            <a:r>
              <a:rPr lang="en-US" sz="1800" kern="0" dirty="0" smtClean="0"/>
              <a:t>Top hosting companies: Akamai, two neighbor ISPs, </a:t>
            </a:r>
            <a:r>
              <a:rPr lang="en-US" sz="1800" kern="0" dirty="0" err="1" smtClean="0"/>
              <a:t>Tinet</a:t>
            </a:r>
            <a:r>
              <a:rPr lang="en-US" sz="1800" kern="0" dirty="0" smtClean="0"/>
              <a:t>, </a:t>
            </a:r>
            <a:r>
              <a:rPr lang="en-US" sz="1800" kern="0" dirty="0" err="1" smtClean="0"/>
              <a:t>Cable&amp;Wireless</a:t>
            </a:r>
            <a:endParaRPr lang="en-US" sz="1800" kern="0" dirty="0"/>
          </a:p>
          <a:p>
            <a:pPr algn="just" defTabSz="914400">
              <a:buClr>
                <a:srgbClr val="0070C0"/>
              </a:buClr>
              <a:buFont typeface="Wingdings" panose="05000000000000000000" pitchFamily="2" charset="2"/>
              <a:buChar char="q"/>
              <a:defRPr/>
            </a:pPr>
            <a:r>
              <a:rPr lang="en-US" sz="1800" kern="0" dirty="0" smtClean="0"/>
              <a:t>However: </a:t>
            </a:r>
            <a:r>
              <a:rPr lang="en-US" sz="1800" b="1" kern="0" dirty="0" smtClean="0"/>
              <a:t>Akamai plays key role (50% of traffic, 2600 IP addresses)</a:t>
            </a:r>
          </a:p>
          <a:p>
            <a:pPr algn="just" defTabSz="914400">
              <a:buClr>
                <a:srgbClr val="0070C0"/>
              </a:buClr>
              <a:buFont typeface="Wingdings" panose="05000000000000000000" pitchFamily="2" charset="2"/>
              <a:buChar char="q"/>
              <a:defRPr/>
            </a:pPr>
            <a:r>
              <a:rPr lang="en-US" sz="1800" kern="0" dirty="0" smtClean="0"/>
              <a:t>The others: mostly caches and spurious contents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828062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21152" y="1219200"/>
            <a:ext cx="3024336" cy="1705744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it-IT" sz="1800" b="1" dirty="0" smtClean="0"/>
              <a:t>Austria</a:t>
            </a:r>
            <a:r>
              <a:rPr lang="it-IT" sz="1800" dirty="0"/>
              <a:t>: </a:t>
            </a:r>
            <a:r>
              <a:rPr lang="it-IT" sz="1800" i="1" dirty="0"/>
              <a:t>37.2%</a:t>
            </a:r>
          </a:p>
          <a:p>
            <a:pPr>
              <a:buFont typeface="Wingdings" charset="2"/>
              <a:buChar char="§"/>
            </a:pPr>
            <a:r>
              <a:rPr lang="it-IT" sz="1800" b="1" dirty="0" err="1"/>
              <a:t>Ireland</a:t>
            </a:r>
            <a:r>
              <a:rPr lang="it-IT" sz="1800" dirty="0"/>
              <a:t>: </a:t>
            </a:r>
            <a:r>
              <a:rPr lang="it-IT" sz="1800" i="1" dirty="0"/>
              <a:t>12.7%</a:t>
            </a:r>
          </a:p>
          <a:p>
            <a:pPr>
              <a:buFont typeface="Wingdings" charset="2"/>
              <a:buChar char="§"/>
            </a:pPr>
            <a:r>
              <a:rPr lang="it-IT" sz="1800" b="1" dirty="0"/>
              <a:t>Germany</a:t>
            </a:r>
            <a:r>
              <a:rPr lang="it-IT" sz="1800" dirty="0"/>
              <a:t> </a:t>
            </a:r>
            <a:r>
              <a:rPr lang="it-IT" sz="1800" i="1" dirty="0"/>
              <a:t>2.1%</a:t>
            </a:r>
          </a:p>
          <a:p>
            <a:pPr>
              <a:buFont typeface="Wingdings" charset="2"/>
              <a:buChar char="§"/>
            </a:pPr>
            <a:r>
              <a:rPr lang="it-IT" sz="1800" b="1" dirty="0" smtClean="0"/>
              <a:t>USA</a:t>
            </a:r>
            <a:r>
              <a:rPr lang="it-IT" sz="1800" dirty="0" smtClean="0"/>
              <a:t>: </a:t>
            </a:r>
            <a:r>
              <a:rPr lang="it-IT" sz="1800" i="1" dirty="0" smtClean="0"/>
              <a:t>1.1%</a:t>
            </a:r>
            <a:endParaRPr lang="it-IT" sz="1800" i="1" dirty="0"/>
          </a:p>
          <a:p>
            <a:pPr>
              <a:buFont typeface="Wingdings" charset="2"/>
              <a:buChar char="§"/>
            </a:pPr>
            <a:r>
              <a:rPr lang="it-IT" sz="1800" b="1" dirty="0"/>
              <a:t>Europe</a:t>
            </a:r>
            <a:r>
              <a:rPr lang="it-IT" sz="1800" dirty="0"/>
              <a:t> (</a:t>
            </a:r>
            <a:r>
              <a:rPr lang="it-IT" sz="1800" dirty="0" err="1"/>
              <a:t>uncl</a:t>
            </a:r>
            <a:r>
              <a:rPr lang="it-IT" sz="1800" dirty="0"/>
              <a:t>.): </a:t>
            </a:r>
            <a:r>
              <a:rPr lang="it-IT" sz="1800" i="1" dirty="0"/>
              <a:t>46.8%</a:t>
            </a:r>
          </a:p>
          <a:p>
            <a:pPr>
              <a:buFont typeface="Wingdings" charset="2"/>
              <a:buChar char="§"/>
            </a:pPr>
            <a:endParaRPr lang="it-IT" sz="1800" i="1" dirty="0" smtClean="0"/>
          </a:p>
          <a:p>
            <a:pPr>
              <a:buFont typeface="Wingdings" charset="2"/>
              <a:buChar char="§"/>
            </a:pPr>
            <a:endParaRPr lang="it-IT" sz="2000" dirty="0"/>
          </a:p>
          <a:p>
            <a:pPr>
              <a:buFont typeface="Wingdings" charset="2"/>
              <a:buChar char="§"/>
            </a:pPr>
            <a:endParaRPr lang="en-US" sz="2000" dirty="0"/>
          </a:p>
          <a:p>
            <a:pPr>
              <a:buFont typeface="Wingdings" charset="2"/>
              <a:buChar char="§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7</a:t>
            </a:fld>
            <a:r>
              <a:rPr lang="en-US" smtClean="0"/>
              <a:t> -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 err="1" smtClean="0"/>
              <a:t>Geographical</a:t>
            </a:r>
            <a:r>
              <a:rPr lang="it-IT" sz="2400" dirty="0" smtClean="0"/>
              <a:t> </a:t>
            </a:r>
            <a:r>
              <a:rPr lang="it-IT" sz="2400" dirty="0" err="1" smtClean="0"/>
              <a:t>Diversity</a:t>
            </a:r>
            <a:r>
              <a:rPr lang="it-IT" sz="2400" dirty="0" smtClean="0"/>
              <a:t> [1/2]</a:t>
            </a:r>
            <a:br>
              <a:rPr lang="it-IT" sz="2400" dirty="0" smtClean="0"/>
            </a:br>
            <a:r>
              <a:rPr lang="it-IT" sz="2000" dirty="0" err="1" smtClean="0"/>
              <a:t>Localizing</a:t>
            </a:r>
            <a:r>
              <a:rPr lang="it-IT" sz="2000" dirty="0" smtClean="0"/>
              <a:t> </a:t>
            </a:r>
            <a:r>
              <a:rPr lang="it-IT" sz="2000" dirty="0" err="1" smtClean="0"/>
              <a:t>Facebook</a:t>
            </a:r>
            <a:r>
              <a:rPr lang="it-IT" sz="2000" dirty="0" smtClean="0"/>
              <a:t> </a:t>
            </a:r>
            <a:r>
              <a:rPr lang="it-IT" sz="2000" dirty="0" err="1" smtClean="0"/>
              <a:t>IPs</a:t>
            </a:r>
            <a:r>
              <a:rPr lang="it-IT" sz="2000" dirty="0" smtClean="0"/>
              <a:t> </a:t>
            </a:r>
            <a:r>
              <a:rPr lang="it-IT" sz="2000" dirty="0" err="1" smtClean="0"/>
              <a:t>through</a:t>
            </a:r>
            <a:r>
              <a:rPr lang="it-IT" sz="2000" dirty="0" smtClean="0"/>
              <a:t> </a:t>
            </a:r>
            <a:r>
              <a:rPr lang="it-IT" sz="2000" dirty="0" err="1" smtClean="0"/>
              <a:t>MaxMind</a:t>
            </a:r>
            <a:endParaRPr lang="en-US" sz="2000" dirty="0"/>
          </a:p>
        </p:txBody>
      </p:sp>
      <p:pic>
        <p:nvPicPr>
          <p:cNvPr id="6" name="Picture 2" descr="C:\Users\Pierdomenico Fiadino\Dropbox\Work\Facebook_studies\GeoHeatmaps (June)\facebook_geoworld_eu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340768"/>
            <a:ext cx="5424253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Pierdomenico Fiadino\Dropbox\Work\Slides BCN\images\maxmind-logo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224" y="3140968"/>
            <a:ext cx="166878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742950" y="5229200"/>
            <a:ext cx="8420100" cy="7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Blip>
                <a:blip r:embed="rId6"/>
              </a:buBlip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0955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62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811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002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574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146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3718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29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1800" dirty="0" smtClean="0"/>
              <a:t>Strong content localization</a:t>
            </a:r>
          </a:p>
          <a:p>
            <a:pPr>
              <a:buFont typeface="Wingdings" charset="2"/>
              <a:buChar char="q"/>
            </a:pPr>
            <a:r>
              <a:rPr lang="en-US" sz="1800" dirty="0" smtClean="0"/>
              <a:t>Akamai Datacenters in Europe play biggest role</a:t>
            </a:r>
          </a:p>
          <a:p>
            <a:pPr>
              <a:buFont typeface="Wingdings" charset="2"/>
              <a:buChar char="q"/>
            </a:pPr>
            <a:r>
              <a:rPr lang="en-US" sz="1800" dirty="0" smtClean="0"/>
              <a:t>ISPs caching: local and neighboring countries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6465168" y="4171727"/>
            <a:ext cx="2736304" cy="769441"/>
          </a:xfrm>
          <a:prstGeom prst="rect">
            <a:avLst/>
          </a:prstGeom>
          <a:solidFill>
            <a:srgbClr val="3192C1"/>
          </a:solidFill>
          <a:ln w="508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FFFFFF"/>
                </a:solidFill>
              </a:rPr>
              <a:t>99% traffic from within Europe</a:t>
            </a:r>
            <a:endParaRPr lang="en-US" sz="2200" dirty="0">
              <a:solidFill>
                <a:srgbClr val="FFFFFF"/>
              </a:solidFill>
            </a:endParaRPr>
          </a:p>
        </p:txBody>
      </p:sp>
      <p:pic>
        <p:nvPicPr>
          <p:cNvPr id="9" name="Picture 8" descr="facebook_logo_square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74040"/>
            <a:ext cx="632520" cy="50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51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0" y="1196752"/>
            <a:ext cx="4643589" cy="34920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8</a:t>
            </a:fld>
            <a:r>
              <a:rPr lang="en-US" smtClean="0"/>
              <a:t> -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00" y="1195200"/>
            <a:ext cx="4643589" cy="349200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738188" y="274638"/>
            <a:ext cx="6500812" cy="796925"/>
          </a:xfrm>
        </p:spPr>
        <p:txBody>
          <a:bodyPr/>
          <a:lstStyle/>
          <a:p>
            <a:r>
              <a:rPr lang="it-IT" sz="2400" dirty="0" smtClean="0"/>
              <a:t>Geographical Diversity [2/2]</a:t>
            </a:r>
            <a:br>
              <a:rPr lang="it-IT" sz="2400" dirty="0" smtClean="0"/>
            </a:br>
            <a:r>
              <a:rPr lang="it-IT" sz="2000" dirty="0" smtClean="0"/>
              <a:t>Estimating servers distance through min RTT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880211" y="4761176"/>
            <a:ext cx="3672408" cy="307777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</a:rPr>
              <a:t>minumum RTT for all server IPs</a:t>
            </a:r>
            <a:endParaRPr lang="en-US" sz="1400" b="1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0731" y="4761175"/>
            <a:ext cx="3672408" cy="307777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</a:rPr>
              <a:t>minimum RTT for top hosting A.S.</a:t>
            </a:r>
            <a:endParaRPr lang="en-US" sz="1400" b="1" i="1" dirty="0">
              <a:solidFill>
                <a:schemeClr val="bg1"/>
              </a:solidFill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742950" y="5085184"/>
            <a:ext cx="8420100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0955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62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811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002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574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146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3718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29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just" defTabSz="914400">
              <a:buClr>
                <a:srgbClr val="0070C0"/>
              </a:buClr>
              <a:buFont typeface="Wingdings" panose="05000000000000000000" pitchFamily="2" charset="2"/>
              <a:buChar char="q"/>
              <a:defRPr/>
            </a:pPr>
            <a:r>
              <a:rPr lang="en-US" sz="1800" kern="0" dirty="0" smtClean="0"/>
              <a:t>min RTT approximate value of </a:t>
            </a:r>
            <a:r>
              <a:rPr lang="en-US" sz="1800" b="1" kern="0" dirty="0" smtClean="0"/>
              <a:t>propagation delay</a:t>
            </a:r>
          </a:p>
          <a:p>
            <a:pPr algn="just" defTabSz="914400">
              <a:buClr>
                <a:srgbClr val="0070C0"/>
              </a:buClr>
              <a:buFont typeface="Wingdings" panose="05000000000000000000" pitchFamily="2" charset="2"/>
              <a:buChar char="q"/>
              <a:defRPr/>
            </a:pPr>
            <a:r>
              <a:rPr lang="en-US" sz="1800" kern="0" dirty="0" smtClean="0"/>
              <a:t>Knees in the distributions correspond to different hosting locations</a:t>
            </a:r>
          </a:p>
          <a:p>
            <a:pPr algn="just" defTabSz="914400">
              <a:buClr>
                <a:srgbClr val="0070C0"/>
              </a:buClr>
              <a:buFont typeface="Wingdings" panose="05000000000000000000" pitchFamily="2" charset="2"/>
              <a:buChar char="q"/>
              <a:defRPr/>
            </a:pPr>
            <a:r>
              <a:rPr lang="en-US" sz="1800" kern="0" dirty="0" smtClean="0"/>
              <a:t>Akamai AS: very short RTT (highly distributed and close to final users)</a:t>
            </a:r>
          </a:p>
          <a:p>
            <a:pPr algn="just" defTabSz="914400">
              <a:buClr>
                <a:srgbClr val="0070C0"/>
              </a:buClr>
              <a:buFont typeface="Wingdings" panose="05000000000000000000" pitchFamily="2" charset="2"/>
              <a:buChar char="q"/>
              <a:defRPr/>
            </a:pPr>
            <a:r>
              <a:rPr lang="en-US" sz="1800" kern="0" dirty="0" smtClean="0"/>
              <a:t>Facebook AS: three knees (Ireland + locations in USA through local IXP)</a:t>
            </a:r>
          </a:p>
          <a:p>
            <a:pPr algn="just" defTabSz="914400">
              <a:buClr>
                <a:srgbClr val="0070C0"/>
              </a:buClr>
              <a:buFont typeface="Wingdings" panose="05000000000000000000" pitchFamily="2" charset="2"/>
              <a:buChar char="q"/>
              <a:defRPr/>
            </a:pPr>
            <a:r>
              <a:rPr lang="en-US" sz="1800" kern="0" dirty="0" smtClean="0"/>
              <a:t>Intuitively network operators have small geographical diversity 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3838613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9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Addressing Space</a:t>
            </a:r>
            <a:endParaRPr lang="de-A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07" y="908720"/>
            <a:ext cx="3761340" cy="32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984" y="836712"/>
            <a:ext cx="4308482" cy="3240000"/>
          </a:xfrm>
          <a:prstGeom prst="rect">
            <a:avLst/>
          </a:prstGeom>
        </p:spPr>
      </p:pic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416496" y="4797152"/>
            <a:ext cx="4104457" cy="1288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0955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62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811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002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574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146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3718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29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1600" dirty="0" smtClean="0"/>
              <a:t>Akamai’s 75% of flows from a single subnet</a:t>
            </a:r>
          </a:p>
          <a:p>
            <a:pPr>
              <a:buFont typeface="Wingdings" charset="2"/>
              <a:buChar char="q"/>
            </a:pPr>
            <a:r>
              <a:rPr lang="en-US" sz="1600" dirty="0" smtClean="0"/>
              <a:t>Facebook AS’ 89% from a single range</a:t>
            </a:r>
          </a:p>
          <a:p>
            <a:pPr>
              <a:buFont typeface="Wingdings" charset="2"/>
              <a:buChar char="q"/>
            </a:pPr>
            <a:r>
              <a:rPr lang="en-US" sz="1600" dirty="0" smtClean="0"/>
              <a:t>Neighbor Operators’ 91% and 82% from a single range</a:t>
            </a:r>
          </a:p>
          <a:p>
            <a:pPr>
              <a:buFont typeface="Wingdings" charset="2"/>
              <a:buChar char="q"/>
            </a:pPr>
            <a:r>
              <a:rPr lang="en-US" sz="1600" dirty="0" smtClean="0"/>
              <a:t>Local Operator only deploys a small range of IPs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704528" y="4077072"/>
            <a:ext cx="3312368" cy="584776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600" b="1" dirty="0" smtClean="0">
                <a:solidFill>
                  <a:schemeClr val="bg1"/>
                </a:solidFill>
              </a:rPr>
              <a:t>Weighted </a:t>
            </a:r>
            <a:r>
              <a:rPr lang="de-AT" sz="1600" b="1" dirty="0" err="1" smtClean="0">
                <a:solidFill>
                  <a:schemeClr val="bg1"/>
                </a:solidFill>
              </a:rPr>
              <a:t>distrib</a:t>
            </a:r>
            <a:r>
              <a:rPr lang="de-AT" sz="1600" b="1" dirty="0" smtClean="0">
                <a:solidFill>
                  <a:schemeClr val="bg1"/>
                </a:solidFill>
              </a:rPr>
              <a:t>. </a:t>
            </a:r>
            <a:r>
              <a:rPr lang="de-AT" sz="1600" b="1" dirty="0" err="1" smtClean="0">
                <a:solidFill>
                  <a:schemeClr val="bg1"/>
                </a:solidFill>
              </a:rPr>
              <a:t>of</a:t>
            </a:r>
            <a:r>
              <a:rPr lang="de-AT" sz="1600" b="1" dirty="0" smtClean="0">
                <a:solidFill>
                  <a:schemeClr val="bg1"/>
                </a:solidFill>
              </a:rPr>
              <a:t> IP </a:t>
            </a:r>
            <a:r>
              <a:rPr lang="de-AT" sz="1600" b="1" dirty="0" err="1" smtClean="0">
                <a:solidFill>
                  <a:schemeClr val="bg1"/>
                </a:solidFill>
              </a:rPr>
              <a:t>addr</a:t>
            </a:r>
            <a:r>
              <a:rPr lang="de-AT" sz="1600" b="1" dirty="0" smtClean="0">
                <a:solidFill>
                  <a:schemeClr val="bg1"/>
                </a:solidFill>
              </a:rPr>
              <a:t>. </a:t>
            </a:r>
            <a:r>
              <a:rPr lang="de-AT" sz="1600" b="1" dirty="0" err="1" smtClean="0">
                <a:solidFill>
                  <a:schemeClr val="bg1"/>
                </a:solidFill>
              </a:rPr>
              <a:t>ranges</a:t>
            </a:r>
            <a:endParaRPr lang="en-US" sz="1600" b="1" i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57056" y="4077072"/>
            <a:ext cx="3167176" cy="584776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600" b="1" dirty="0" smtClean="0">
                <a:solidFill>
                  <a:schemeClr val="bg1"/>
                </a:solidFill>
              </a:rPr>
              <a:t>Deployment of IPs </a:t>
            </a:r>
          </a:p>
          <a:p>
            <a:pPr algn="ctr"/>
            <a:r>
              <a:rPr lang="de-AT" sz="1600" b="1" dirty="0" err="1" smtClean="0">
                <a:solidFill>
                  <a:schemeClr val="bg1"/>
                </a:solidFill>
              </a:rPr>
              <a:t>over</a:t>
            </a:r>
            <a:r>
              <a:rPr lang="de-AT" sz="1600" b="1" dirty="0" smtClean="0">
                <a:solidFill>
                  <a:schemeClr val="bg1"/>
                </a:solidFill>
              </a:rPr>
              <a:t> a day</a:t>
            </a:r>
            <a:endParaRPr lang="en-US" sz="1600" b="1" i="1" dirty="0">
              <a:solidFill>
                <a:schemeClr val="bg1"/>
              </a:solidFill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 bwMode="auto">
          <a:xfrm>
            <a:off x="5097016" y="4807515"/>
            <a:ext cx="4200072" cy="1288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Blip>
                <a:blip r:embed="rId4"/>
              </a:buBlip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0955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62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811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002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574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146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3718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29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charset="2"/>
              <a:buChar char="q"/>
            </a:pPr>
            <a:r>
              <a:rPr lang="en-US" sz="1600" dirty="0" smtClean="0"/>
              <a:t>Facebook AS IPs are always active (dynamic contents)</a:t>
            </a:r>
          </a:p>
          <a:p>
            <a:pPr>
              <a:buFont typeface="Wingdings" charset="2"/>
              <a:buChar char="q"/>
            </a:pPr>
            <a:r>
              <a:rPr lang="en-US" sz="1600" dirty="0" smtClean="0"/>
              <a:t>Akamai strictly follows daily usage patterns (static contents)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805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TW Slides Template 201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FFFFFF"/>
      </a:accent1>
      <a:accent2>
        <a:srgbClr val="00AE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009D00"/>
      </a:accent6>
      <a:hlink>
        <a:srgbClr val="FC0128"/>
      </a:hlink>
      <a:folHlink>
        <a:srgbClr val="CECECE"/>
      </a:folHlink>
    </a:clrScheme>
    <a:fontScheme name="ftw_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ftw_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tw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tw_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tw_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tw_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tw_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tw_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FTW Slides Template 2011</Template>
  <TotalTime>53</TotalTime>
  <Pages>3</Pages>
  <Words>1335</Words>
  <Application>Microsoft Macintosh PowerPoint</Application>
  <PresentationFormat>A4 Paper (210x297 mm)</PresentationFormat>
  <Paragraphs>229</Paragraphs>
  <Slides>20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FTW Slides Template 2011</vt:lpstr>
      <vt:lpstr>PowerPoint Presentation</vt:lpstr>
      <vt:lpstr>Motivations</vt:lpstr>
      <vt:lpstr>Outlook </vt:lpstr>
      <vt:lpstr>Why Facebook</vt:lpstr>
      <vt:lpstr>System Architecture and Dataset</vt:lpstr>
      <vt:lpstr>Hosting Infrastructure Overview</vt:lpstr>
      <vt:lpstr>Geographical Diversity [1/2] Localizing Facebook IPs through MaxMind</vt:lpstr>
      <vt:lpstr>Geographical Diversity [2/2] Estimating servers distance through min RTT</vt:lpstr>
      <vt:lpstr>Addressing Space</vt:lpstr>
      <vt:lpstr>Hosting Companies and roles</vt:lpstr>
      <vt:lpstr>CDN Inter-play [1/3] Time Series (4 days)</vt:lpstr>
      <vt:lpstr>CDN Inter-play [2/3] Time Series (12 hours zoom-in)</vt:lpstr>
      <vt:lpstr>CDN Inter-play [3/3] Some considerations</vt:lpstr>
      <vt:lpstr>Temporal Similarity Plots (TSP) A powerfull tool to visualize temporal patterns</vt:lpstr>
      <vt:lpstr>Temporal Similarity Plots (TSP) A powerfull tool to visualize temporal patterns</vt:lpstr>
      <vt:lpstr>Concluding remarks</vt:lpstr>
      <vt:lpstr>PowerPoint Presentation</vt:lpstr>
      <vt:lpstr>PowerPoint Presentation</vt:lpstr>
      <vt:lpstr>Temporal Traffic Dynamics</vt:lpstr>
      <vt:lpstr>Temporal Similarity Plots (TSP) Akamai only</vt:lpstr>
    </vt:vector>
  </TitlesOfParts>
  <Company>TU Wien - Campusversion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Anomaly Detection and Diagnosis in CDNs</dc:title>
  <dc:creator>Pierdomenico Fiadino</dc:creator>
  <cp:keywords>phd;fiadino;networks;cnd;anomaly detection;network analytics;mplane</cp:keywords>
  <cp:lastModifiedBy>Pierdomenico Fiadino</cp:lastModifiedBy>
  <cp:revision>425</cp:revision>
  <cp:lastPrinted>1999-03-18T09:32:52Z</cp:lastPrinted>
  <dcterms:created xsi:type="dcterms:W3CDTF">2013-10-04T13:21:12Z</dcterms:created>
  <dcterms:modified xsi:type="dcterms:W3CDTF">2014-08-01T21:11:03Z</dcterms:modified>
</cp:coreProperties>
</file>